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drawings/drawing3.xml" ContentType="application/vnd.openxmlformats-officedocument.drawingml.chartshapes+xml"/>
  <Override PartName="/ppt/charts/chart17.xml" ContentType="application/vnd.openxmlformats-officedocument.drawingml.chart+xml"/>
  <Override PartName="/ppt/drawings/drawing4.xml" ContentType="application/vnd.openxmlformats-officedocument.drawingml.chartshapes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drawings/drawing5.xml" ContentType="application/vnd.openxmlformats-officedocument.drawingml.chartshapes+xml"/>
  <Override PartName="/ppt/charts/chart2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6.xml" ContentType="application/vnd.openxmlformats-officedocument.drawingml.chartshapes+xml"/>
  <Override PartName="/ppt/comments/comment2.xml" ContentType="application/vnd.openxmlformats-officedocument.presentationml.comments+xml"/>
  <Override PartName="/ppt/charts/chart22.xml" ContentType="application/vnd.openxmlformats-officedocument.drawingml.chart+xml"/>
  <Override PartName="/ppt/drawings/drawing7.xml" ContentType="application/vnd.openxmlformats-officedocument.drawingml.chartshapes+xml"/>
  <Override PartName="/ppt/charts/chart23.xml" ContentType="application/vnd.openxmlformats-officedocument.drawingml.chart+xml"/>
  <Override PartName="/ppt/drawings/drawing8.xml" ContentType="application/vnd.openxmlformats-officedocument.drawingml.chartshapes+xml"/>
  <Override PartName="/ppt/comments/comment3.xml" ContentType="application/vnd.openxmlformats-officedocument.presentationml.comments+xml"/>
  <Override PartName="/ppt/charts/chart24.xml" ContentType="application/vnd.openxmlformats-officedocument.drawingml.chart+xml"/>
  <Override PartName="/ppt/drawings/drawing9.xml" ContentType="application/vnd.openxmlformats-officedocument.drawingml.chartshapes+xml"/>
  <Override PartName="/ppt/comments/comment4.xml" ContentType="application/vnd.openxmlformats-officedocument.presentationml.comments+xml"/>
  <Override PartName="/ppt/charts/chart25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10.xml" ContentType="application/vnd.openxmlformats-officedocument.drawingml.chartshapes+xml"/>
  <Override PartName="/ppt/charts/chart26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11.xml" ContentType="application/vnd.openxmlformats-officedocument.drawingml.chartshapes+xml"/>
  <Override PartName="/ppt/charts/chart27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12.xml" ContentType="application/vnd.openxmlformats-officedocument.drawingml.chartshapes+xml"/>
  <Override PartName="/ppt/charts/chart28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29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30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3.xml" ContentType="application/vnd.openxmlformats-officedocument.presentationml.notesSlide+xml"/>
  <Override PartName="/ppt/charts/chart31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3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9"/>
  </p:notesMasterIdLst>
  <p:sldIdLst>
    <p:sldId id="319" r:id="rId2"/>
    <p:sldId id="256" r:id="rId3"/>
    <p:sldId id="305" r:id="rId4"/>
    <p:sldId id="258" r:id="rId5"/>
    <p:sldId id="294" r:id="rId6"/>
    <p:sldId id="262" r:id="rId7"/>
    <p:sldId id="264" r:id="rId8"/>
    <p:sldId id="260" r:id="rId9"/>
    <p:sldId id="331" r:id="rId10"/>
    <p:sldId id="320" r:id="rId11"/>
    <p:sldId id="304" r:id="rId12"/>
    <p:sldId id="330" r:id="rId13"/>
    <p:sldId id="325" r:id="rId14"/>
    <p:sldId id="326" r:id="rId15"/>
    <p:sldId id="341" r:id="rId16"/>
    <p:sldId id="332" r:id="rId17"/>
    <p:sldId id="273" r:id="rId18"/>
    <p:sldId id="333" r:id="rId19"/>
    <p:sldId id="334" r:id="rId20"/>
    <p:sldId id="278" r:id="rId21"/>
    <p:sldId id="336" r:id="rId22"/>
    <p:sldId id="337" r:id="rId23"/>
    <p:sldId id="279" r:id="rId24"/>
    <p:sldId id="338" r:id="rId25"/>
    <p:sldId id="340" r:id="rId26"/>
    <p:sldId id="281" r:id="rId27"/>
    <p:sldId id="298" r:id="rId28"/>
    <p:sldId id="311" r:id="rId29"/>
    <p:sldId id="342" r:id="rId30"/>
    <p:sldId id="353" r:id="rId31"/>
    <p:sldId id="293" r:id="rId32"/>
    <p:sldId id="314" r:id="rId33"/>
    <p:sldId id="301" r:id="rId34"/>
    <p:sldId id="345" r:id="rId35"/>
    <p:sldId id="346" r:id="rId36"/>
    <p:sldId id="282" r:id="rId37"/>
    <p:sldId id="299" r:id="rId38"/>
    <p:sldId id="312" r:id="rId39"/>
    <p:sldId id="284" r:id="rId40"/>
    <p:sldId id="300" r:id="rId41"/>
    <p:sldId id="344" r:id="rId42"/>
    <p:sldId id="347" r:id="rId43"/>
    <p:sldId id="348" r:id="rId44"/>
    <p:sldId id="288" r:id="rId45"/>
    <p:sldId id="292" r:id="rId46"/>
    <p:sldId id="317" r:id="rId47"/>
    <p:sldId id="352" r:id="rId48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Наталия А. Парамонова" initials="НАП" lastIdx="1" clrIdx="0">
    <p:extLst>
      <p:ext uri="{19B8F6BF-5375-455C-9EA6-DF929625EA0E}">
        <p15:presenceInfo xmlns:p15="http://schemas.microsoft.com/office/powerpoint/2012/main" userId="S-1-5-21-3698461494-3010298947-4093078772-1121" providerId="AD"/>
      </p:ext>
    </p:extLst>
  </p:cmAuthor>
  <p:cmAuthor id="2" name="Наталия Парамонова" initials="НП" lastIdx="1" clrIdx="1">
    <p:extLst>
      <p:ext uri="{19B8F6BF-5375-455C-9EA6-DF929625EA0E}">
        <p15:presenceInfo xmlns:p15="http://schemas.microsoft.com/office/powerpoint/2012/main" userId="Наталия Парамонов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FF0000"/>
    <a:srgbClr val="FF9999"/>
    <a:srgbClr val="79A400"/>
    <a:srgbClr val="94BF6D"/>
    <a:srgbClr val="71A046"/>
    <a:srgbClr val="99CC00"/>
    <a:srgbClr val="CCFF66"/>
    <a:srgbClr val="CCFF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85" autoAdjust="0"/>
    <p:restoredTop sz="94660"/>
  </p:normalViewPr>
  <p:slideViewPr>
    <p:cSldViewPr>
      <p:cViewPr varScale="1">
        <p:scale>
          <a:sx n="111" d="100"/>
          <a:sy n="111" d="100"/>
        </p:scale>
        <p:origin x="163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86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Microsoft_Excel_Worksheet16.xlsx"/><Relationship Id="rId1" Type="http://schemas.openxmlformats.org/officeDocument/2006/relationships/image" Target="../media/image4.jpeg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20.xlsx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6.xm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22.xlsx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23.xlsx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24.xlsx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10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chartUserShapes" Target="../drawings/drawing11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12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>
                <a:solidFill>
                  <a:srgbClr val="FF0000"/>
                </a:solidFill>
              </a:defRPr>
            </a:pPr>
            <a:r>
              <a:rPr lang="ru-RU" dirty="0">
                <a:solidFill>
                  <a:srgbClr val="FF0000"/>
                </a:solidFill>
              </a:rPr>
              <a:t>ДЕФИЦИТНЫЙ </a:t>
            </a:r>
            <a:r>
              <a:rPr lang="ru-RU" sz="1600" b="1" i="0" u="none" strike="noStrike" baseline="0" dirty="0">
                <a:solidFill>
                  <a:srgbClr val="FF0000"/>
                </a:solidFill>
                <a:effectLst/>
              </a:rPr>
              <a:t>Бюджет</a:t>
            </a:r>
            <a:endParaRPr lang="ru-RU" sz="1600" dirty="0">
              <a:solidFill>
                <a:srgbClr val="FF0000"/>
              </a:solidFill>
            </a:endParaRP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 1-ДЕФИЦИТНЫЙ</c:v>
                </c:pt>
              </c:strCache>
            </c:strRef>
          </c:tx>
          <c:spPr>
            <a:solidFill>
              <a:srgbClr val="CCFF66"/>
            </a:solidFill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hemeClr val="accent5">
                      <a:lumMod val="50000"/>
                    </a:schemeClr>
                  </a:gs>
                  <a:gs pos="78000">
                    <a:schemeClr val="accent5">
                      <a:lumMod val="20000"/>
                      <a:lumOff val="80000"/>
                    </a:schemeClr>
                  </a:gs>
                  <a:gs pos="94000">
                    <a:schemeClr val="bg1"/>
                  </a:gs>
                </a:gsLst>
                <a:lin ang="5400000" scaled="1"/>
              </a:gra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9BF-4D27-BB9A-D5003DDD9B30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FF5050">
                      <a:shade val="30000"/>
                      <a:satMod val="115000"/>
                    </a:srgbClr>
                  </a:gs>
                  <a:gs pos="50000">
                    <a:srgbClr val="FF5050">
                      <a:shade val="67500"/>
                      <a:satMod val="115000"/>
                    </a:srgbClr>
                  </a:gs>
                  <a:gs pos="100000">
                    <a:srgbClr val="FF505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19BF-4D27-BB9A-D5003DDD9B30}"/>
              </c:ext>
            </c:extLst>
          </c:dPt>
          <c:cat>
            <c:strRef>
              <c:f>Лист1!$A$2:$A$3</c:f>
              <c:strCache>
                <c:ptCount val="2"/>
                <c:pt idx="0">
                  <c:v>Доходы</c:v>
                </c:pt>
                <c:pt idx="1">
                  <c:v>Расходы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</c:v>
                </c:pt>
                <c:pt idx="1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99D-4DA3-95DE-9A6FA0B113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5734504"/>
        <c:axId val="105732544"/>
        <c:axId val="0"/>
      </c:bar3DChart>
      <c:catAx>
        <c:axId val="1057345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05732544"/>
        <c:crosses val="autoZero"/>
        <c:auto val="1"/>
        <c:lblAlgn val="ctr"/>
        <c:lblOffset val="100"/>
        <c:noMultiLvlLbl val="0"/>
      </c:catAx>
      <c:valAx>
        <c:axId val="10573254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1057345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>
                <a:solidFill>
                  <a:schemeClr val="accent5">
                    <a:lumMod val="75000"/>
                  </a:schemeClr>
                </a:solidFill>
              </a:defRPr>
            </a:pPr>
            <a:r>
              <a:rPr lang="ru-RU" sz="2160" b="1" i="0" u="none" strike="noStrike" baseline="0" dirty="0">
                <a:solidFill>
                  <a:schemeClr val="accent5">
                    <a:lumMod val="75000"/>
                  </a:schemeClr>
                </a:solidFill>
                <a:effectLst/>
              </a:rPr>
              <a:t>ПРОФИЦИТНЫЙ</a:t>
            </a:r>
          </a:p>
          <a:p>
            <a:pPr>
              <a:defRPr>
                <a:solidFill>
                  <a:schemeClr val="accent5">
                    <a:lumMod val="75000"/>
                  </a:schemeClr>
                </a:solidFill>
              </a:defRPr>
            </a:pPr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Бюджет</a:t>
            </a:r>
          </a:p>
        </c:rich>
      </c:tx>
      <c:layout>
        <c:manualLayout>
          <c:xMode val="edge"/>
          <c:yMode val="edge"/>
          <c:x val="0.11804366508296465"/>
          <c:y val="3.2244523508881205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 1-ДЕФИЦИТНЫЙ</c:v>
                </c:pt>
              </c:strCache>
            </c:strRef>
          </c:tx>
          <c:spPr>
            <a:solidFill>
              <a:srgbClr val="CCFF66"/>
            </a:solidFill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chemeClr val="accent5">
                      <a:lumMod val="50000"/>
                    </a:schemeClr>
                  </a:gs>
                  <a:gs pos="84000">
                    <a:schemeClr val="accent1">
                      <a:lumMod val="75000"/>
                      <a:tint val="44500"/>
                      <a:satMod val="160000"/>
                    </a:schemeClr>
                  </a:gs>
                  <a:gs pos="100000">
                    <a:schemeClr val="accent1">
                      <a:lumMod val="75000"/>
                      <a:tint val="23500"/>
                      <a:satMod val="160000"/>
                    </a:schemeClr>
                  </a:gs>
                </a:gsLst>
                <a:lin ang="5400000" scaled="1"/>
                <a:tileRect/>
              </a:gra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E01F-4D23-BA7D-ABDC42CE3EB6}"/>
              </c:ext>
            </c:extLst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FF0000"/>
                  </a:gs>
                  <a:gs pos="73000">
                    <a:schemeClr val="accent2">
                      <a:lumMod val="60000"/>
                      <a:lumOff val="40000"/>
                    </a:schemeClr>
                  </a:gs>
                  <a:gs pos="94000">
                    <a:schemeClr val="bg1"/>
                  </a:gs>
                </a:gsLst>
                <a:lin ang="5400000" scaled="1"/>
              </a:gra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01F-4D23-BA7D-ABDC42CE3EB6}"/>
              </c:ext>
            </c:extLst>
          </c:dPt>
          <c:cat>
            <c:strRef>
              <c:f>Лист1!$A$2:$A$3</c:f>
              <c:strCache>
                <c:ptCount val="2"/>
                <c:pt idx="0">
                  <c:v>Доходы </c:v>
                </c:pt>
                <c:pt idx="1">
                  <c:v>Расходы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</c:v>
                </c:pt>
                <c:pt idx="1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A8F-4403-AF85-0DBD5E2F6E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5737248"/>
        <c:axId val="105732152"/>
        <c:axId val="0"/>
      </c:bar3DChart>
      <c:catAx>
        <c:axId val="1057372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05732152"/>
        <c:crosses val="autoZero"/>
        <c:auto val="1"/>
        <c:lblAlgn val="ctr"/>
        <c:lblOffset val="100"/>
        <c:noMultiLvlLbl val="0"/>
      </c:catAx>
      <c:valAx>
        <c:axId val="105732152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1057372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52083333333334"/>
          <c:y val="0.53093750000000006"/>
          <c:w val="0.28979166666666667"/>
          <c:h val="0.43468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71B-4AAA-BB8B-EFA12C0F9CF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71B-4AAA-BB8B-EFA12C0F9CF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71B-4AAA-BB8B-EFA12C0F9CF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71B-4AAA-BB8B-EFA12C0F9CF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B71B-4AAA-BB8B-EFA12C0F9CF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B71B-4AAA-BB8B-EFA12C0F9CF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B71B-4AAA-BB8B-EFA12C0F9CF8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B71B-4AAA-BB8B-EFA12C0F9CF8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B71B-4AAA-BB8B-EFA12C0F9CF8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B71B-4AAA-BB8B-EFA12C0F9CF8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4-B71B-4AAA-BB8B-EFA12C0F9C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0374936109172"/>
          <c:y val="0"/>
          <c:w val="0.83507317904270928"/>
          <c:h val="0.8326068386762535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6F0-4C9C-9B42-6BE78FDD2796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6F0-4C9C-9B42-6BE78FDD2796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6F0-4C9C-9B42-6BE78FDD2796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6F0-4C9C-9B42-6BE78FDD2796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26F0-4C9C-9B42-6BE78FDD2796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26F0-4C9C-9B42-6BE78FDD2796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26F0-4C9C-9B42-6BE78FDD2796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26F0-4C9C-9B42-6BE78FDD2796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26F0-4C9C-9B42-6BE78FDD2796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26F0-4C9C-9B42-6BE78FDD2796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4-26F0-4C9C-9B42-6BE78FDD27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62120214113551608"/>
          <c:y val="4.4995484347240169E-2"/>
          <c:w val="0.31020283586742292"/>
          <c:h val="0.8426059890052549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3F5-4DBB-B555-5C30EDA654A9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3F5-4DBB-B555-5C30EDA654A9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3F5-4DBB-B555-5C30EDA654A9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3F5-4DBB-B555-5C30EDA654A9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33F5-4DBB-B555-5C30EDA654A9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33F5-4DBB-B555-5C30EDA654A9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33F5-4DBB-B555-5C30EDA654A9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33F5-4DBB-B555-5C30EDA654A9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33F5-4DBB-B555-5C30EDA654A9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33F5-4DBB-B555-5C30EDA654A9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4-33F5-4DBB-B555-5C30EDA654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>
      <a:gsLst>
        <a:gs pos="41000">
          <a:schemeClr val="bg1"/>
        </a:gs>
        <a:gs pos="91000">
          <a:schemeClr val="bg1">
            <a:lumMod val="85000"/>
          </a:schemeClr>
        </a:gs>
        <a:gs pos="100000">
          <a:schemeClr val="bg1">
            <a:lumMod val="75000"/>
          </a:schemeClr>
        </a:gs>
      </a:gsLst>
      <a:lin ang="5400000" scaled="1"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35274227863251E-2"/>
          <c:y val="4.9085982924262E-2"/>
          <c:w val="0.70412834502124211"/>
          <c:h val="0.8565175492051548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872-4B82-A4A8-BDC80C5388D2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872-4B82-A4A8-BDC80C5388D2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872-4B82-A4A8-BDC80C5388D2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872-4B82-A4A8-BDC80C5388D2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A872-4B82-A4A8-BDC80C5388D2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A872-4B82-A4A8-BDC80C5388D2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A872-4B82-A4A8-BDC80C5388D2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A872-4B82-A4A8-BDC80C5388D2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A872-4B82-A4A8-BDC80C5388D2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A872-4B82-A4A8-BDC80C5388D2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4-A872-4B82-A4A8-BDC80C5388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52083333333334"/>
          <c:y val="0.53093750000000006"/>
          <c:w val="0.28979166666666667"/>
          <c:h val="0.43468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5A8-4FEC-8825-5E46DD996C5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5A8-4FEC-8825-5E46DD996C5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5A8-4FEC-8825-5E46DD996C5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5A8-4FEC-8825-5E46DD996C5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75A8-4FEC-8825-5E46DD996C5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75A8-4FEC-8825-5E46DD996C5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75A8-4FEC-8825-5E46DD996C53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75A8-4FEC-8825-5E46DD996C53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75A8-4FEC-8825-5E46DD996C53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75A8-4FEC-8825-5E46DD996C53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4-75A8-4FEC-8825-5E46DD996C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0374936109172"/>
          <c:y val="0"/>
          <c:w val="0.83507317904270928"/>
          <c:h val="0.8326068386762535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2AB-4245-B02D-FE1683480133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2AB-4245-B02D-FE1683480133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2AB-4245-B02D-FE1683480133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2AB-4245-B02D-FE1683480133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42AB-4245-B02D-FE1683480133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42AB-4245-B02D-FE1683480133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42AB-4245-B02D-FE1683480133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42AB-4245-B02D-FE1683480133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42AB-4245-B02D-FE1683480133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42AB-4245-B02D-FE1683480133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4-42AB-4245-B02D-FE16834801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52083333333334"/>
          <c:y val="0.53093750000000006"/>
          <c:w val="0.28979166666666667"/>
          <c:h val="0.43468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F1D-4DF0-BE7C-243FD0065A5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F1D-4DF0-BE7C-243FD0065A5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F1D-4DF0-BE7C-243FD0065A5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F1D-4DF0-BE7C-243FD0065A5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BF1D-4DF0-BE7C-243FD0065A5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BF1D-4DF0-BE7C-243FD0065A5D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BF1D-4DF0-BE7C-243FD0065A5D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BF1D-4DF0-BE7C-243FD0065A5D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BF1D-4DF0-BE7C-243FD0065A5D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BF1D-4DF0-BE7C-243FD0065A5D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4-BF1D-4DF0-BE7C-243FD0065A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52083333333334"/>
          <c:y val="0.53093750000000006"/>
          <c:w val="0.28979166666666667"/>
          <c:h val="0.43468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328-4872-9D56-9ECD09AEBE0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328-4872-9D56-9ECD09AEBE0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328-4872-9D56-9ECD09AEBE0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328-4872-9D56-9ECD09AEBE0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A328-4872-9D56-9ECD09AEBE0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A328-4872-9D56-9ECD09AEBE00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A328-4872-9D56-9ECD09AEBE00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A328-4872-9D56-9ECD09AEBE00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A328-4872-9D56-9ECD09AEBE00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A328-4872-9D56-9ECD09AEBE00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4-A328-4872-9D56-9ECD09AEB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308727034120734"/>
          <c:y val="0.22197516083807789"/>
          <c:w val="0.49215895669291337"/>
          <c:h val="0.5584383313193673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855-4143-B42C-83E8ABE76F18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855-4143-B42C-83E8ABE76F18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855-4143-B42C-83E8ABE76F18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855-4143-B42C-83E8ABE76F18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0855-4143-B42C-83E8ABE76F18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0855-4143-B42C-83E8ABE76F18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0855-4143-B42C-83E8ABE76F18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…….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855-4143-B42C-83E8ABE76F1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/>
                      <a:t>1960 г.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0855-4143-B42C-83E8ABE76F1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/>
                      <a:t>1970 г.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0855-4143-B42C-83E8ABE76F1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……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0855-4143-B42C-83E8ABE76F1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dirty="0"/>
                      <a:t>1990 г.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0855-4143-B42C-83E8ABE76F1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/>
                      <a:t>……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0855-4143-B42C-83E8ABE76F1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dirty="0"/>
                      <a:t>2021 г.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0855-4143-B42C-83E8ABE76F1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…...</c:v>
                </c:pt>
                <c:pt idx="1">
                  <c:v>1960 г.</c:v>
                </c:pt>
                <c:pt idx="2">
                  <c:v>1970 г.</c:v>
                </c:pt>
                <c:pt idx="3">
                  <c:v>….</c:v>
                </c:pt>
                <c:pt idx="4">
                  <c:v>1990 г.</c:v>
                </c:pt>
                <c:pt idx="5">
                  <c:v>….</c:v>
                </c:pt>
                <c:pt idx="6">
                  <c:v>2018 г.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0855-4143-B42C-83E8ABE76F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 w="25400"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layout/>
      <c:overlay val="0"/>
      <c:txPr>
        <a:bodyPr/>
        <a:lstStyle/>
        <a:p>
          <a:pPr>
            <a:defRPr sz="2000"/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7.8789902998236336E-2"/>
          <c:y val="0.37791657131118445"/>
          <c:w val="0.90561228916127878"/>
          <c:h val="0.31812138587705718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rgbClr val="3399FF"/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1"/>
            <c:marker>
              <c:spPr>
                <a:solidFill>
                  <a:srgbClr val="FF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D9E7-4CA2-99E3-34ED64645A1A}"/>
              </c:ext>
            </c:extLst>
          </c:dPt>
          <c:dPt>
            <c:idx val="2"/>
            <c:marker>
              <c:spPr>
                <a:solidFill>
                  <a:schemeClr val="accent6">
                    <a:lumMod val="75000"/>
                  </a:schemeClr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EAD4-461D-955A-736E485B358B}"/>
              </c:ext>
            </c:extLst>
          </c:dPt>
          <c:dLbls>
            <c:dLbl>
              <c:idx val="3"/>
              <c:layout>
                <c:manualLayout>
                  <c:x val="-8.9552469135802587E-2"/>
                  <c:y val="-0.1003134880602340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EAD4-461D-955A-736E485B358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"/>
                  <c:y val="-0.1260750241917609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7361-408F-8CD8-B47C2DF5643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1">
                <a:spAutoFit/>
              </a:bodyPr>
              <a:lstStyle/>
              <a:p>
                <a:pPr>
                  <a:defRPr sz="14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2022-оценка</c:v>
                </c:pt>
                <c:pt idx="3">
                  <c:v>2023-прогноз</c:v>
                </c:pt>
                <c:pt idx="4">
                  <c:v>2024-прогноз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>
                  <c:v>3663.4</c:v>
                </c:pt>
                <c:pt idx="1">
                  <c:v>4524</c:v>
                </c:pt>
                <c:pt idx="2">
                  <c:v>4595</c:v>
                </c:pt>
                <c:pt idx="3">
                  <c:v>4635.7</c:v>
                </c:pt>
                <c:pt idx="4">
                  <c:v>4736.2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A75-42A8-94F5-5DDBF706CBC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80348928"/>
        <c:axId val="180346184"/>
      </c:lineChart>
      <c:catAx>
        <c:axId val="180348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/>
        </c:spPr>
        <c:txPr>
          <a:bodyPr anchor="t" anchorCtr="0"/>
          <a:lstStyle/>
          <a:p>
            <a:pPr>
              <a:defRPr sz="900"/>
            </a:pPr>
            <a:endParaRPr lang="ru-RU"/>
          </a:p>
        </c:txPr>
        <c:crossAx val="180346184"/>
        <c:crosses val="autoZero"/>
        <c:auto val="1"/>
        <c:lblAlgn val="ctr"/>
        <c:lblOffset val="50"/>
        <c:tickMarkSkip val="50"/>
        <c:noMultiLvlLbl val="0"/>
      </c:catAx>
      <c:valAx>
        <c:axId val="180346184"/>
        <c:scaling>
          <c:orientation val="minMax"/>
          <c:max val="4800"/>
          <c:min val="3500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180348928"/>
        <c:crosses val="autoZero"/>
        <c:crossBetween val="between"/>
        <c:majorUnit val="300"/>
        <c:minorUnit val="100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2000" dirty="0"/>
              <a:t>Уровень валового продукта на душу населения, т.руб.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669507953420358"/>
          <c:y val="0.32110404529490522"/>
          <c:w val="0.85865689676724266"/>
          <c:h val="0.40509279364833378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rgbClr val="3399FF"/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1"/>
            <c:marker>
              <c:spPr>
                <a:solidFill>
                  <a:srgbClr val="FF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E18B-44B5-86A4-5AB07DF0BDFA}"/>
              </c:ext>
            </c:extLst>
          </c:dPt>
          <c:dPt>
            <c:idx val="2"/>
            <c:marker>
              <c:spPr>
                <a:solidFill>
                  <a:schemeClr val="accent6">
                    <a:lumMod val="75000"/>
                  </a:schemeClr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1FA6-4273-9377-EC5ABA65449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2022-оценка</c:v>
                </c:pt>
                <c:pt idx="3">
                  <c:v>2023-прогноз</c:v>
                </c:pt>
                <c:pt idx="4">
                  <c:v>2024-прогноз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 formatCode="General">
                  <c:v>180</c:v>
                </c:pt>
                <c:pt idx="1">
                  <c:v>224.8</c:v>
                </c:pt>
                <c:pt idx="2" formatCode="General">
                  <c:v>228.3</c:v>
                </c:pt>
                <c:pt idx="3" formatCode="General">
                  <c:v>230.4</c:v>
                </c:pt>
                <c:pt idx="4" formatCode="General">
                  <c:v>235.3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DD1-4264-B15E-17BB2DE6008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80348144"/>
        <c:axId val="180346576"/>
      </c:lineChart>
      <c:catAx>
        <c:axId val="180348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solidFill>
            <a:schemeClr val="bg1"/>
          </a:solidFill>
        </c:spPr>
        <c:txPr>
          <a:bodyPr/>
          <a:lstStyle/>
          <a:p>
            <a:pPr>
              <a:defRPr sz="1050" baseline="0"/>
            </a:pPr>
            <a:endParaRPr lang="ru-RU"/>
          </a:p>
        </c:txPr>
        <c:crossAx val="180346576"/>
        <c:crosses val="autoZero"/>
        <c:auto val="1"/>
        <c:lblAlgn val="ctr"/>
        <c:lblOffset val="100"/>
        <c:noMultiLvlLbl val="0"/>
      </c:catAx>
      <c:valAx>
        <c:axId val="180346576"/>
        <c:scaling>
          <c:orientation val="minMax"/>
          <c:max val="240"/>
          <c:min val="18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80348144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800" dirty="0"/>
              <a:t>Среднемесячная</a:t>
            </a:r>
            <a:r>
              <a:rPr lang="ru-RU" dirty="0"/>
              <a:t> </a:t>
            </a:r>
            <a:r>
              <a:rPr lang="ru-RU" sz="1800" dirty="0"/>
              <a:t>начисленная заработная плата, руб.</a:t>
            </a:r>
          </a:p>
        </c:rich>
      </c:tx>
      <c:layout>
        <c:manualLayout>
          <c:xMode val="edge"/>
          <c:yMode val="edge"/>
          <c:x val="0.14313629504129277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3654778719397373"/>
          <c:y val="0.35245697459817971"/>
          <c:w val="0.83031917553496859"/>
          <c:h val="0.39476578063237672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rgbClr val="3399FF"/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1"/>
            <c:marker>
              <c:spPr>
                <a:solidFill>
                  <a:srgbClr val="FF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5F36-4796-BC88-E3E96850BDD0}"/>
              </c:ext>
            </c:extLst>
          </c:dPt>
          <c:dPt>
            <c:idx val="2"/>
            <c:marker>
              <c:spPr>
                <a:solidFill>
                  <a:schemeClr val="accent6">
                    <a:lumMod val="75000"/>
                  </a:schemeClr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7D27-485A-BB58-ECA78904A4D3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2022-оценка</c:v>
                </c:pt>
                <c:pt idx="3">
                  <c:v>2023-прогноз</c:v>
                </c:pt>
                <c:pt idx="4">
                  <c:v>2024-прогноз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28525</c:v>
                </c:pt>
                <c:pt idx="1">
                  <c:v>30830</c:v>
                </c:pt>
                <c:pt idx="2">
                  <c:v>32678</c:v>
                </c:pt>
                <c:pt idx="3">
                  <c:v>34833</c:v>
                </c:pt>
                <c:pt idx="4">
                  <c:v>37132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732-4D1C-9634-9168071FF3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0349320"/>
        <c:axId val="180349712"/>
      </c:lineChart>
      <c:catAx>
        <c:axId val="1803493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180349712"/>
        <c:crosses val="autoZero"/>
        <c:auto val="1"/>
        <c:lblAlgn val="ctr"/>
        <c:lblOffset val="100"/>
        <c:noMultiLvlLbl val="0"/>
      </c:catAx>
      <c:valAx>
        <c:axId val="180349712"/>
        <c:scaling>
          <c:orientation val="minMax"/>
          <c:min val="250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 anchor="b" anchorCtr="1"/>
          <a:lstStyle/>
          <a:p>
            <a:pPr>
              <a:defRPr sz="1200"/>
            </a:pPr>
            <a:endParaRPr lang="ru-RU"/>
          </a:p>
        </c:txPr>
        <c:crossAx val="180349320"/>
        <c:crosses val="autoZero"/>
        <c:crossBetween val="between"/>
      </c:valAx>
    </c:plotArea>
    <c:plotVisOnly val="1"/>
    <c:dispBlanksAs val="zero"/>
    <c:showDLblsOverMax val="0"/>
  </c:chart>
  <c:spPr>
    <a:gradFill>
      <a:gsLst>
        <a:gs pos="48000">
          <a:schemeClr val="bg1"/>
        </a:gs>
        <a:gs pos="92000">
          <a:schemeClr val="bg1">
            <a:lumMod val="85000"/>
          </a:schemeClr>
        </a:gs>
        <a:gs pos="100000">
          <a:schemeClr val="bg1">
            <a:lumMod val="75000"/>
          </a:schemeClr>
        </a:gs>
      </a:gsLst>
      <a:lin ang="5400000" scaled="1"/>
    </a:gradFill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ru-RU" sz="2000" dirty="0"/>
              <a:t>Инвестиции в основной капитал, млн.руб.</a:t>
            </a:r>
          </a:p>
        </c:rich>
      </c:tx>
      <c:layout/>
      <c:overlay val="0"/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rgbClr val="3399FF"/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1"/>
            <c:marker>
              <c:spPr>
                <a:solidFill>
                  <a:srgbClr val="FF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3488-4F05-98E5-372C5C473F7C}"/>
              </c:ext>
            </c:extLst>
          </c:dPt>
          <c:dPt>
            <c:idx val="2"/>
            <c:marker>
              <c:spPr>
                <a:solidFill>
                  <a:schemeClr val="accent6">
                    <a:lumMod val="75000"/>
                  </a:schemeClr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97EA-43C6-8B0D-E0018242E7E9}"/>
              </c:ext>
            </c:extLst>
          </c:dPt>
          <c:dLbls>
            <c:dLbl>
              <c:idx val="0"/>
              <c:layout>
                <c:manualLayout>
                  <c:x val="-0.10778123418385614"/>
                  <c:y val="-0.108534949108218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488-4F05-98E5-372C5C473F7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9.3329663135341603E-3"/>
                  <c:y val="-5.85152442321714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3488-4F05-98E5-372C5C473F7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9.798294016714186E-2"/>
                  <c:y val="-9.49680804696914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97EA-43C6-8B0D-E0018242E7E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1241117242117131"/>
                  <c:y val="-9.94903700158672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488-4F05-98E5-372C5C473F7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3.2660980055713974E-2"/>
                  <c:y val="-0.122101817746746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3488-4F05-98E5-372C5C473F7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2022-оценка</c:v>
                </c:pt>
                <c:pt idx="3">
                  <c:v>2023-прогноз</c:v>
                </c:pt>
                <c:pt idx="4">
                  <c:v>2024-прогноз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868</c:v>
                </c:pt>
                <c:pt idx="1">
                  <c:v>1097</c:v>
                </c:pt>
                <c:pt idx="2">
                  <c:v>1151.9000000000001</c:v>
                </c:pt>
                <c:pt idx="3">
                  <c:v>1232.5</c:v>
                </c:pt>
                <c:pt idx="4">
                  <c:v>1318.8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32A-490D-9554-64FF61A4BA3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80343832"/>
        <c:axId val="180344224"/>
      </c:lineChart>
      <c:catAx>
        <c:axId val="1803438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180344224"/>
        <c:crosses val="autoZero"/>
        <c:auto val="1"/>
        <c:lblAlgn val="ctr"/>
        <c:lblOffset val="100"/>
        <c:noMultiLvlLbl val="0"/>
      </c:catAx>
      <c:valAx>
        <c:axId val="180344224"/>
        <c:scaling>
          <c:orientation val="minMax"/>
          <c:max val="1700"/>
          <c:min val="75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80343832"/>
        <c:crosses val="autoZero"/>
        <c:crossBetween val="between"/>
      </c:valAx>
    </c:plotArea>
    <c:plotVisOnly val="1"/>
    <c:dispBlanksAs val="zero"/>
    <c:showDLblsOverMax val="0"/>
  </c:chart>
  <c:spPr>
    <a:gradFill>
      <a:gsLst>
        <a:gs pos="48000">
          <a:schemeClr val="bg1"/>
        </a:gs>
        <a:gs pos="91000">
          <a:schemeClr val="bg1">
            <a:lumMod val="85000"/>
          </a:schemeClr>
        </a:gs>
        <a:gs pos="100000">
          <a:schemeClr val="bg1">
            <a:lumMod val="75000"/>
          </a:schemeClr>
        </a:gs>
      </a:gsLst>
      <a:lin ang="5400000" scaled="1"/>
    </a:gradFill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hart>
    <c:title>
      <c:tx>
        <c:rich>
          <a:bodyPr/>
          <a:lstStyle/>
          <a:p>
            <a: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ru-RU" sz="1800" baseline="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Исполнение 117,6% к первоначальному и </a:t>
            </a:r>
          </a:p>
          <a:p>
            <a: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ru-RU" sz="1800" baseline="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                            98,3 % к уточненному планам</a:t>
            </a:r>
            <a:endParaRPr lang="ru-RU" sz="1800" dirty="0"/>
          </a:p>
        </c:rich>
      </c:tx>
      <c:layout>
        <c:manualLayout>
          <c:xMode val="edge"/>
          <c:yMode val="edge"/>
          <c:x val="0.46326559921526328"/>
          <c:y val="3.0038867219337146E-2"/>
        </c:manualLayout>
      </c:layout>
      <c:overlay val="0"/>
      <c:spPr>
        <a:blipFill>
          <a:blip xmlns:r="http://schemas.openxmlformats.org/officeDocument/2006/relationships" r:embed="rId1"/>
          <a:tile tx="0" ty="0" sx="100000" sy="100000" flip="none" algn="tl"/>
        </a:blipFill>
        <a:ln w="9525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/>
        </a:sp3d>
      </c:spPr>
    </c:title>
    <c:autoTitleDeleted val="0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496905041264611E-2"/>
          <c:y val="0.14299092112688327"/>
          <c:w val="0.49596454052530747"/>
          <c:h val="0.80444106123927672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69890820939049425"/>
          <c:y val="0.52546316326222564"/>
          <c:w val="0.22856092641197651"/>
          <c:h val="0.45313828305798032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zero"/>
    <c:showDLblsOverMax val="0"/>
  </c:chart>
  <c:spPr>
    <a:gradFill>
      <a:gsLst>
        <a:gs pos="48000">
          <a:schemeClr val="bg1"/>
        </a:gs>
        <a:gs pos="96000">
          <a:schemeClr val="accent5">
            <a:lumMod val="20000"/>
            <a:lumOff val="80000"/>
          </a:schemeClr>
        </a:gs>
        <a:gs pos="100000">
          <a:schemeClr val="accent5">
            <a:lumMod val="60000"/>
            <a:lumOff val="40000"/>
          </a:schemeClr>
        </a:gs>
      </a:gsLst>
      <a:lin ang="5400000" scaled="1"/>
    </a:gradFill>
  </c:spPr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hart>
    <c:title>
      <c:tx>
        <c:rich>
          <a:bodyPr/>
          <a:lstStyle/>
          <a:p>
            <a: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ru-RU" sz="1800" baseline="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Исполнение 134,9% к первоначальному и </a:t>
            </a:r>
          </a:p>
          <a:p>
            <a: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ru-RU" sz="1800" baseline="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                            101,0 % к уточненному планам</a:t>
            </a:r>
            <a:endParaRPr lang="ru-RU" sz="1800" dirty="0"/>
          </a:p>
        </c:rich>
      </c:tx>
      <c:layout>
        <c:manualLayout>
          <c:xMode val="edge"/>
          <c:yMode val="edge"/>
          <c:x val="0.46326559921526328"/>
          <c:y val="3.0038867219337146E-2"/>
        </c:manualLayout>
      </c:layout>
      <c:overlay val="0"/>
      <c:spPr>
        <a:solidFill>
          <a:schemeClr val="accent5">
            <a:lumMod val="20000"/>
            <a:lumOff val="80000"/>
          </a:schemeClr>
        </a:solidFill>
        <a:ln w="9525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/>
        </a:sp3d>
      </c:spPr>
    </c:title>
    <c:autoTitleDeleted val="0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496905041264611E-2"/>
          <c:y val="0.14299092112688327"/>
          <c:w val="0.49596454052530747"/>
          <c:h val="0.8044410612392767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rgbClr val="CCFF99"/>
            </a:solidFill>
          </c:spPr>
          <c:explosion val="25"/>
          <c:dPt>
            <c:idx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8ABC-4157-9FEC-31B551060D2A}"/>
              </c:ext>
            </c:extLst>
          </c:dPt>
          <c:dPt>
            <c:idx val="1"/>
            <c:bubble3D val="0"/>
            <c:spPr>
              <a:solidFill>
                <a:schemeClr val="accent5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ABC-4157-9FEC-31B551060D2A}"/>
              </c:ext>
            </c:extLst>
          </c:dPt>
          <c:dLbls>
            <c:dLbl>
              <c:idx val="0"/>
              <c:layout>
                <c:manualLayout>
                  <c:x val="-0.18784046578383792"/>
                  <c:y val="4.0535322573873635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2400" b="1"/>
                    </a:pPr>
                    <a:r>
                      <a:rPr lang="en-US" dirty="0"/>
                      <a:t>293 515 865,23</a:t>
                    </a: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8ABC-4157-9FEC-31B551060D2A}"/>
                </c:ext>
                <c:ext xmlns:c15="http://schemas.microsoft.com/office/drawing/2012/chart" uri="{CE6537A1-D6FC-4f65-9D91-7224C49458BB}">
                  <c15:layout>
                    <c:manualLayout>
                      <c:w val="0.22727262463159018"/>
                      <c:h val="0.16834281837503526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2.4740363085221786E-2"/>
                  <c:y val="-0.45916606270278454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2400" b="1"/>
                    </a:pPr>
                    <a:r>
                      <a:rPr lang="en-US" dirty="0"/>
                      <a:t>784 984 265,79</a:t>
                    </a: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ABC-4157-9FEC-31B551060D2A}"/>
                </c:ext>
                <c:ext xmlns:c15="http://schemas.microsoft.com/office/drawing/2012/chart" uri="{CE6537A1-D6FC-4f65-9D91-7224C49458BB}">
                  <c15:layout>
                    <c:manualLayout>
                      <c:w val="0.23785478216964148"/>
                      <c:h val="0.12509946432657845"/>
                    </c:manualLayout>
                  </c15:layout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Налоговые и неналоговые доходы </c:v>
                </c:pt>
                <c:pt idx="1">
                  <c:v>Безвозмездные поступления 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255550181.31999999</c:v>
                </c:pt>
                <c:pt idx="1">
                  <c:v>834093231.58000004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ABC-4157-9FEC-31B551060D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9890820939049425"/>
          <c:y val="0.52546316326222564"/>
          <c:w val="0.22856092641197651"/>
          <c:h val="0.45313828305798032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zero"/>
    <c:showDLblsOverMax val="0"/>
  </c:chart>
  <c:spPr>
    <a:gradFill>
      <a:gsLst>
        <a:gs pos="48000">
          <a:schemeClr val="bg1"/>
        </a:gs>
        <a:gs pos="96000">
          <a:schemeClr val="accent5">
            <a:lumMod val="20000"/>
            <a:lumOff val="80000"/>
          </a:schemeClr>
        </a:gs>
        <a:gs pos="100000">
          <a:schemeClr val="accent5">
            <a:lumMod val="60000"/>
            <a:lumOff val="40000"/>
          </a:schemeClr>
        </a:gs>
      </a:gsLst>
      <a:lin ang="5400000" scaled="1"/>
    </a:gradFill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5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3822056965101575E-2"/>
          <c:y val="0.36195879029314204"/>
          <c:w val="0.56832421988918047"/>
          <c:h val="0.6261598413668322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Jбщая сумма 640 051 532,22 руб.(с учетом поселений)</c:v>
                </c:pt>
              </c:strCache>
            </c:strRef>
          </c:tx>
          <c:explosion val="10"/>
          <c:dPt>
            <c:idx val="0"/>
            <c:bubble3D val="0"/>
            <c:explosion val="6"/>
            <c:spPr>
              <a:solidFill>
                <a:schemeClr val="bg1"/>
              </a:solidFill>
              <a:ln w="57150">
                <a:solidFill>
                  <a:schemeClr val="accent5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3637-4907-8937-ACC7AB3D3A25}"/>
              </c:ext>
            </c:extLst>
          </c:dPt>
          <c:dPt>
            <c:idx val="1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5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637-4907-8937-ACC7AB3D3A25}"/>
              </c:ext>
            </c:extLst>
          </c:dPt>
          <c:dPt>
            <c:idx val="2"/>
            <c:bubble3D val="0"/>
            <c:spPr>
              <a:solidFill>
                <a:schemeClr val="bg1"/>
              </a:solidFill>
              <a:ln>
                <a:solidFill>
                  <a:schemeClr val="accent5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3637-4907-8937-ACC7AB3D3A25}"/>
              </c:ext>
            </c:extLst>
          </c:dPt>
          <c:dPt>
            <c:idx val="3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2B99-42DD-851E-FD14AAC97C66}"/>
              </c:ext>
            </c:extLst>
          </c:dPt>
          <c:cat>
            <c:strRef>
              <c:f>Лист1!$A$2:$A$5</c:f>
              <c:strCache>
                <c:ptCount val="4"/>
                <c:pt idx="0">
                  <c:v>Субвенции</c:v>
                </c:pt>
                <c:pt idx="1">
                  <c:v>Субсидии</c:v>
                </c:pt>
                <c:pt idx="2">
                  <c:v>Дотации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324988575.47999966</c:v>
                </c:pt>
                <c:pt idx="1">
                  <c:v>234632422.19</c:v>
                </c:pt>
                <c:pt idx="2">
                  <c:v>10709200</c:v>
                </c:pt>
                <c:pt idx="3">
                  <c:v>15107015.539999988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637-4907-8937-ACC7AB3D3A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spPr>
    <a:gradFill>
      <a:gsLst>
        <a:gs pos="44000">
          <a:schemeClr val="bg1"/>
        </a:gs>
        <a:gs pos="74000">
          <a:schemeClr val="tx2">
            <a:lumMod val="20000"/>
            <a:lumOff val="80000"/>
          </a:schemeClr>
        </a:gs>
        <a:gs pos="100000">
          <a:schemeClr val="accent2">
            <a:lumMod val="40000"/>
            <a:lumOff val="60000"/>
          </a:schemeClr>
        </a:gs>
      </a:gsLst>
      <a:lin ang="5400000" scaled="1"/>
    </a:gradFill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2021 г. – 293 515 865,23 руб.</a:t>
            </a:r>
          </a:p>
        </c:rich>
      </c:tx>
      <c:layout>
        <c:manualLayout>
          <c:xMode val="edge"/>
          <c:yMode val="edge"/>
          <c:x val="8.3126964387469499E-3"/>
          <c:y val="1.3080137040583657E-2"/>
        </c:manualLayout>
      </c:layout>
      <c:overlay val="0"/>
      <c:spPr>
        <a:solidFill>
          <a:schemeClr val="accent5">
            <a:lumMod val="20000"/>
            <a:lumOff val="80000"/>
          </a:schemeClr>
        </a:solidFill>
        <a:ln>
          <a:noFill/>
        </a:ln>
        <a:scene3d>
          <a:camera prst="orthographicFront"/>
          <a:lightRig rig="threePt" dir="t"/>
        </a:scene3d>
        <a:sp3d>
          <a:bevelT/>
        </a:sp3d>
      </c:spPr>
    </c:title>
    <c:autoTitleDeleted val="0"/>
    <c:view3D>
      <c:rotX val="40"/>
      <c:rotY val="4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89607807913816"/>
          <c:y val="2.3379718552253487E-2"/>
          <c:w val="0.60163487659077308"/>
          <c:h val="0.9039107314636222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тыс.руб.</c:v>
                </c:pt>
              </c:strCache>
            </c:strRef>
          </c:tx>
          <c:spPr>
            <a:scene3d>
              <a:camera prst="orthographicFront"/>
              <a:lightRig rig="threePt" dir="t">
                <a:rot lat="0" lon="0" rev="3600000"/>
              </a:lightRig>
            </a:scene3d>
            <a:sp3d>
              <a:bevelT w="63500" h="25400"/>
            </a:sp3d>
          </c:spPr>
          <c:explosion val="37"/>
          <c:dPt>
            <c:idx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4933-47AC-8413-0971006DB280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4933-47AC-8413-0971006DB280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4933-47AC-8413-0971006DB280}"/>
              </c:ext>
            </c:extLst>
          </c:dPt>
          <c:dPt>
            <c:idx val="3"/>
            <c:bubble3D val="0"/>
            <c:spPr>
              <a:solidFill>
                <a:srgbClr val="FFFF66"/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4933-47AC-8413-0971006DB280}"/>
              </c:ext>
            </c:extLst>
          </c:dPt>
          <c:dPt>
            <c:idx val="4"/>
            <c:bubble3D val="0"/>
            <c:spPr>
              <a:solidFill>
                <a:srgbClr val="00FF00"/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933-47AC-8413-0971006DB280}"/>
              </c:ext>
            </c:extLst>
          </c:dPt>
          <c:dPt>
            <c:idx val="6"/>
            <c:bubble3D val="0"/>
            <c:spPr>
              <a:solidFill>
                <a:srgbClr val="FF9966"/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B4F1-4FA2-A8C6-F5E1307585AB}"/>
              </c:ext>
            </c:extLst>
          </c:dPt>
          <c:dLbls>
            <c:dLbl>
              <c:idx val="0"/>
              <c:layout>
                <c:manualLayout>
                  <c:x val="7.6361699058527549E-2"/>
                  <c:y val="-0.18901518191731967"/>
                </c:manualLayout>
              </c:layout>
              <c:tx>
                <c:rich>
                  <a:bodyPr/>
                  <a:lstStyle/>
                  <a:p>
                    <a:pPr>
                      <a:defRPr sz="2400" b="1"/>
                    </a:pPr>
                    <a:r>
                      <a:rPr lang="en-US" dirty="0"/>
                      <a:t>235 298 807,84</a:t>
                    </a: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4933-47AC-8413-0971006DB280}"/>
                </c:ext>
                <c:ext xmlns:c15="http://schemas.microsoft.com/office/drawing/2012/chart" uri="{CE6537A1-D6FC-4f65-9D91-7224C49458BB}">
                  <c15:layout>
                    <c:manualLayout>
                      <c:w val="0.43724655593822909"/>
                      <c:h val="0.13161458824978459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2.8929357311553196E-3"/>
                  <c:y val="9.4690493461529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4933-47AC-8413-0971006DB2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9825324067935153E-2"/>
                  <c:y val="2.66746558210698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4933-47AC-8413-0971006DB2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5.5470987094623891E-2"/>
                  <c:y val="-2.13662766485329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4933-47AC-8413-0971006DB2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19080115650232413"/>
                  <c:y val="-8.30296596515900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4933-47AC-8413-0971006DB2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7.9706085524547554E-2"/>
                  <c:y val="-8.85298592963183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9D06-4BA1-9931-06D6191CF0A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7.9535181574807198E-2"/>
                  <c:y val="-8.96154958634924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B4F1-4FA2-A8C6-F5E1307585A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1.4291758800993438E-2"/>
                  <c:y val="-3.83741902525922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9D06-4BA1-9931-06D6191CF0A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4.6121667484975834E-3"/>
                  <c:y val="1.586742311238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9D06-4BA1-9931-06D6191CF0A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1.4223330024262537E-3"/>
                  <c:y val="9.1213158480559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28DF-4582-BA1F-EF89C3DF4BC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Лист1!$A$2:$A$11</c:f>
              <c:strCache>
                <c:ptCount val="10"/>
                <c:pt idx="0">
                  <c:v>НДФЛ</c:v>
                </c:pt>
                <c:pt idx="1">
                  <c:v>Акцизы</c:v>
                </c:pt>
                <c:pt idx="2">
                  <c:v>Налоги на совокупный доход</c:v>
                </c:pt>
                <c:pt idx="3">
                  <c:v>Государственная пошлина</c:v>
                </c:pt>
                <c:pt idx="4">
                  <c:v>Доходы от использования муниципального имущества</c:v>
                </c:pt>
                <c:pt idx="5">
                  <c:v>Платежи при пользовании природными ресурсами</c:v>
                </c:pt>
                <c:pt idx="6">
                  <c:v>Доходы от оказания платных услуг и компенсация затрат</c:v>
                </c:pt>
                <c:pt idx="7">
                  <c:v>Доходы от продажи активов</c:v>
                </c:pt>
                <c:pt idx="8">
                  <c:v>Штрафы, санкции,возмещение ущерба</c:v>
                </c:pt>
                <c:pt idx="9">
                  <c:v>Прочие</c:v>
                </c:pt>
              </c:strCache>
            </c:strRef>
          </c:cat>
          <c:val>
            <c:numRef>
              <c:f>Лист1!$B$2:$B$11</c:f>
              <c:numCache>
                <c:formatCode>#\ ##0.0</c:formatCode>
                <c:ptCount val="10"/>
                <c:pt idx="0">
                  <c:v>235298807.84</c:v>
                </c:pt>
                <c:pt idx="1">
                  <c:v>3698530.15</c:v>
                </c:pt>
                <c:pt idx="2">
                  <c:v>19605032.359999999</c:v>
                </c:pt>
                <c:pt idx="3">
                  <c:v>2682293.0499999998</c:v>
                </c:pt>
                <c:pt idx="4">
                  <c:v>10058874.029999999</c:v>
                </c:pt>
                <c:pt idx="5">
                  <c:v>274670.75</c:v>
                </c:pt>
                <c:pt idx="6">
                  <c:v>271597.48</c:v>
                </c:pt>
                <c:pt idx="7">
                  <c:v>20439082.48</c:v>
                </c:pt>
                <c:pt idx="8">
                  <c:v>1069401.93</c:v>
                </c:pt>
                <c:pt idx="9">
                  <c:v>117575.16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298-463E-B0B5-30D50962478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7.8369428486440573E-3"/>
          <c:y val="0.13393376506400662"/>
          <c:w val="0.37701859291619927"/>
          <c:h val="0.86606623493599333"/>
        </c:manualLayout>
      </c:layout>
      <c:overlay val="0"/>
      <c:txPr>
        <a:bodyPr/>
        <a:lstStyle/>
        <a:p>
          <a:pPr algn="just">
            <a:defRPr sz="1600"/>
          </a:pPr>
          <a:endParaRPr lang="ru-RU"/>
        </a:p>
      </c:txPr>
    </c:legend>
    <c:plotVisOnly val="1"/>
    <c:dispBlanksAs val="zero"/>
    <c:showDLblsOverMax val="0"/>
  </c:chart>
  <c:spPr>
    <a:gradFill>
      <a:gsLst>
        <a:gs pos="48000">
          <a:schemeClr val="bg1"/>
        </a:gs>
        <a:gs pos="96000">
          <a:schemeClr val="accent5">
            <a:lumMod val="20000"/>
            <a:lumOff val="80000"/>
          </a:schemeClr>
        </a:gs>
        <a:gs pos="100000">
          <a:schemeClr val="accent5">
            <a:lumMod val="60000"/>
            <a:lumOff val="40000"/>
          </a:schemeClr>
        </a:gs>
      </a:gsLst>
      <a:lin ang="5400000" scaled="1"/>
    </a:gradFill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2021 г. – 784 984 265,79 руб.</a:t>
            </a:r>
          </a:p>
        </c:rich>
      </c:tx>
      <c:layout>
        <c:manualLayout>
          <c:xMode val="edge"/>
          <c:yMode val="edge"/>
          <c:x val="8.3126964387469499E-3"/>
          <c:y val="1.3080225109526483E-2"/>
        </c:manualLayout>
      </c:layout>
      <c:overlay val="0"/>
      <c:spPr>
        <a:solidFill>
          <a:schemeClr val="accent5">
            <a:lumMod val="20000"/>
            <a:lumOff val="80000"/>
          </a:schemeClr>
        </a:solidFill>
        <a:ln>
          <a:noFill/>
        </a:ln>
        <a:scene3d>
          <a:camera prst="orthographicFront"/>
          <a:lightRig rig="threePt" dir="t"/>
        </a:scene3d>
        <a:sp3d>
          <a:bevelT/>
        </a:sp3d>
      </c:spPr>
    </c:title>
    <c:autoTitleDeleted val="0"/>
    <c:view3D>
      <c:rotX val="40"/>
      <c:rotY val="4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071124937730933"/>
          <c:y val="2.3379718552253487E-2"/>
          <c:w val="0.68413019073149584"/>
          <c:h val="0.9766202522986262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тыс.руб.</c:v>
                </c:pt>
              </c:strCache>
            </c:strRef>
          </c:tx>
          <c:spPr>
            <a:scene3d>
              <a:camera prst="orthographicFront"/>
              <a:lightRig rig="threePt" dir="t">
                <a:rot lat="0" lon="0" rev="3600000"/>
              </a:lightRig>
            </a:scene3d>
            <a:sp3d>
              <a:bevelT w="63500" h="25400"/>
            </a:sp3d>
          </c:spPr>
          <c:explosion val="37"/>
          <c:dPt>
            <c:idx val="0"/>
            <c:bubble3D val="0"/>
            <c:spPr>
              <a:solidFill>
                <a:srgbClr val="00FF00"/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4933-47AC-8413-0971006DB280}"/>
              </c:ext>
            </c:extLst>
          </c:dPt>
          <c:dPt>
            <c:idx val="1"/>
            <c:bubble3D val="0"/>
            <c:explosion val="22"/>
            <c:spPr>
              <a:solidFill>
                <a:schemeClr val="accent5">
                  <a:lumMod val="75000"/>
                </a:schemeClr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4933-47AC-8413-0971006DB280}"/>
              </c:ext>
            </c:extLst>
          </c:dPt>
          <c:dPt>
            <c:idx val="2"/>
            <c:bubble3D val="0"/>
            <c:explosion val="0"/>
            <c:spPr>
              <a:solidFill>
                <a:schemeClr val="accent5">
                  <a:lumMod val="50000"/>
                </a:schemeClr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4933-47AC-8413-0971006DB280}"/>
              </c:ext>
            </c:extLst>
          </c:dPt>
          <c:dPt>
            <c:idx val="3"/>
            <c:bubble3D val="0"/>
            <c:spPr>
              <a:solidFill>
                <a:schemeClr val="accent3">
                  <a:lumMod val="50000"/>
                </a:schemeClr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4933-47AC-8413-0971006DB280}"/>
              </c:ext>
            </c:extLst>
          </c:dPt>
          <c:dPt>
            <c:idx val="4"/>
            <c:bubble3D val="0"/>
            <c:spPr>
              <a:solidFill>
                <a:srgbClr val="0000FF"/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933-47AC-8413-0971006DB280}"/>
              </c:ext>
            </c:extLst>
          </c:dPt>
          <c:dLbls>
            <c:dLbl>
              <c:idx val="0"/>
              <c:layout>
                <c:manualLayout>
                  <c:x val="0"/>
                  <c:y val="6.27353154122191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4933-47AC-8413-0971006DB2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9.2451645157706597E-2"/>
                  <c:y val="-0.154948616515366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4933-47AC-8413-0971006DB2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24037427741003684"/>
                  <c:y val="-3.4361889688640186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20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4933-47AC-8413-0971006DB2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21050528435908555"/>
                  <c:y val="-5.49179435301197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4933-47AC-8413-0971006DB2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17088849446835655"/>
                  <c:y val="-0.127291558777835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4933-47AC-8413-0971006DB2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6.3243420981898071E-3"/>
                  <c:y val="-9.09663158202924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DFF1-40D9-B92C-4B583E3B2D3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1.0169120993735142E-4"/>
                  <c:y val="-1.24420933107123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5CBB-48EB-B32E-31A59292C84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МБ трансферты</c:v>
                </c:pt>
                <c:pt idx="4">
                  <c:v>Прочие безвозмездные</c:v>
                </c:pt>
                <c:pt idx="5">
                  <c:v>Доходы от возврата целевых остатков</c:v>
                </c:pt>
                <c:pt idx="6">
                  <c:v>Возврат остатков прошлых лет</c:v>
                </c:pt>
              </c:strCache>
            </c:strRef>
          </c:cat>
          <c:val>
            <c:numRef>
              <c:f>Лист1!$B$2:$B$8</c:f>
              <c:numCache>
                <c:formatCode>#\ ##0.0</c:formatCode>
                <c:ptCount val="7"/>
                <c:pt idx="0">
                  <c:v>94658300</c:v>
                </c:pt>
                <c:pt idx="1">
                  <c:v>144010759.97</c:v>
                </c:pt>
                <c:pt idx="2">
                  <c:v>463401251.85000002</c:v>
                </c:pt>
                <c:pt idx="3">
                  <c:v>75670167.230000004</c:v>
                </c:pt>
                <c:pt idx="4">
                  <c:v>9736491</c:v>
                </c:pt>
                <c:pt idx="5">
                  <c:v>1920181.23</c:v>
                </c:pt>
                <c:pt idx="6">
                  <c:v>-4412885.49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298-463E-B0B5-30D50962478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1.6370940863201611E-2"/>
          <c:y val="6.003592646131007E-2"/>
          <c:w val="0.44244591102780695"/>
          <c:h val="0.63361310310029895"/>
        </c:manualLayout>
      </c:layout>
      <c:overlay val="0"/>
      <c:txPr>
        <a:bodyPr/>
        <a:lstStyle/>
        <a:p>
          <a:pPr algn="l">
            <a:defRPr sz="1600"/>
          </a:pPr>
          <a:endParaRPr lang="ru-RU"/>
        </a:p>
      </c:txPr>
    </c:legend>
    <c:plotVisOnly val="1"/>
    <c:dispBlanksAs val="zero"/>
    <c:showDLblsOverMax val="0"/>
  </c:chart>
  <c:spPr>
    <a:gradFill>
      <a:gsLst>
        <a:gs pos="48000">
          <a:schemeClr val="bg1"/>
        </a:gs>
        <a:gs pos="96000">
          <a:schemeClr val="accent5">
            <a:lumMod val="20000"/>
            <a:lumOff val="80000"/>
          </a:schemeClr>
        </a:gs>
        <a:gs pos="100000">
          <a:schemeClr val="accent5">
            <a:lumMod val="60000"/>
            <a:lumOff val="40000"/>
          </a:schemeClr>
        </a:gs>
      </a:gsLst>
      <a:lin ang="5400000" scaled="1"/>
    </a:gradFill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291385480061735"/>
          <c:y val="9.9507514589362911E-2"/>
          <c:w val="0.55251238530810076"/>
          <c:h val="0.8545569264132388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FDA-4A70-B4A3-9FB64A5312F4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1FDA-4A70-B4A3-9FB64A5312F4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FDA-4A70-B4A3-9FB64A5312F4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1FDA-4A70-B4A3-9FB64A5312F4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FDA-4A70-B4A3-9FB64A5312F4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1FDA-4A70-B4A3-9FB64A5312F4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FDA-4A70-B4A3-9FB64A5312F4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1FDA-4A70-B4A3-9FB64A5312F4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FDA-4A70-B4A3-9FB64A5312F4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1FDA-4A70-B4A3-9FB64A5312F4}"/>
              </c:ext>
            </c:extLst>
          </c:dPt>
          <c:dPt>
            <c:idx val="10"/>
            <c:bubble3D val="0"/>
            <c:spPr>
              <a:pattFill prst="ltUpDiag">
                <a:fgClr>
                  <a:schemeClr val="accent5">
                    <a:lumMod val="60000"/>
                  </a:schemeClr>
                </a:fgClr>
                <a:bgClr>
                  <a:schemeClr val="accent5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1FDA-4A70-B4A3-9FB64A5312F4}"/>
              </c:ext>
            </c:extLst>
          </c:dPt>
          <c:dPt>
            <c:idx val="11"/>
            <c:bubble3D val="0"/>
            <c:spPr>
              <a:pattFill prst="ltUpDiag">
                <a:fgClr>
                  <a:schemeClr val="accent6">
                    <a:lumMod val="60000"/>
                  </a:schemeClr>
                </a:fgClr>
                <a:bgClr>
                  <a:schemeClr val="accent6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1FDA-4A70-B4A3-9FB64A5312F4}"/>
              </c:ext>
            </c:extLst>
          </c:dPt>
          <c:dPt>
            <c:idx val="12"/>
            <c:bubble3D val="0"/>
            <c:spPr>
              <a:pattFill prst="ltUpDiag">
                <a:fgClr>
                  <a:schemeClr val="accent1">
                    <a:lumMod val="80000"/>
                    <a:lumOff val="20000"/>
                  </a:schemeClr>
                </a:fgClr>
                <a:bgClr>
                  <a:schemeClr val="accent1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80000"/>
                    <a:lumOff val="2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1FDA-4A70-B4A3-9FB64A5312F4}"/>
              </c:ext>
            </c:extLst>
          </c:dPt>
          <c:dPt>
            <c:idx val="13"/>
            <c:bubble3D val="0"/>
            <c:spPr>
              <a:pattFill prst="ltUpDiag">
                <a:fgClr>
                  <a:schemeClr val="accent2">
                    <a:lumMod val="80000"/>
                    <a:lumOff val="20000"/>
                  </a:schemeClr>
                </a:fgClr>
                <a:bgClr>
                  <a:schemeClr val="accent2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80000"/>
                    <a:lumOff val="2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1FDA-4A70-B4A3-9FB64A5312F4}"/>
              </c:ext>
            </c:extLst>
          </c:dPt>
          <c:dLbls>
            <c:dLbl>
              <c:idx val="0"/>
              <c:layout>
                <c:manualLayout>
                  <c:x val="0.11605325234367006"/>
                  <c:y val="-0.144398175125424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FDA-4A70-B4A3-9FB64A5312F4}"/>
                </c:ext>
                <c:ext xmlns:c15="http://schemas.microsoft.com/office/drawing/2012/chart" uri="{CE6537A1-D6FC-4f65-9D91-7224C49458BB}">
                  <c15:layout>
                    <c:manualLayout>
                      <c:w val="0.2693242364533911"/>
                      <c:h val="8.0332102426394297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1419609168825775"/>
                  <c:y val="-7.219900396024872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1FDA-4A70-B4A3-9FB64A5312F4}"/>
                </c:ext>
                <c:ext xmlns:c15="http://schemas.microsoft.com/office/drawing/2012/chart" uri="{CE6537A1-D6FC-4f65-9D91-7224C49458BB}">
                  <c15:layout>
                    <c:manualLayout>
                      <c:w val="0.23703882602284851"/>
                      <c:h val="8.1160268430790106E-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0.14769671150409586"/>
                  <c:y val="-1.167918056209280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FDA-4A70-B4A3-9FB64A5312F4}"/>
                </c:ext>
                <c:ext xmlns:c15="http://schemas.microsoft.com/office/drawing/2012/chart" uri="{CE6537A1-D6FC-4f65-9D91-7224C49458BB}">
                  <c15:layout>
                    <c:manualLayout>
                      <c:w val="0.34250586253535897"/>
                      <c:h val="0.10286246475111127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0.11614984108574528"/>
                  <c:y val="3.397604120598225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1FDA-4A70-B4A3-9FB64A5312F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14124399900955925"/>
                  <c:y val="7.963134657652085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1FDA-4A70-B4A3-9FB64A5312F4}"/>
                </c:ext>
                <c:ext xmlns:c15="http://schemas.microsoft.com/office/drawing/2012/chart" uri="{CE6537A1-D6FC-4f65-9D91-7224C49458BB}">
                  <c15:layout>
                    <c:manualLayout>
                      <c:w val="0.30565338209210396"/>
                      <c:h val="0.11301280706139849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0.14196091688257753"/>
                  <c:y val="6.370507726121657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1FDA-4A70-B4A3-9FB64A5312F4}"/>
                </c:ext>
                <c:ext xmlns:c15="http://schemas.microsoft.com/office/drawing/2012/chart" uri="{CE6537A1-D6FC-4f65-9D91-7224C49458BB}">
                  <c15:layout>
                    <c:manualLayout>
                      <c:w val="0.31830792252115719"/>
                      <c:h val="8.1160268430790106E-2"/>
                    </c:manualLayout>
                  </c15:layout>
                </c:ext>
              </c:extLst>
            </c:dLbl>
            <c:dLbl>
              <c:idx val="6"/>
              <c:layout>
                <c:manualLayout>
                  <c:x val="0.1147158924303657"/>
                  <c:y val="8.281660043958175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1FDA-4A70-B4A3-9FB64A5312F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8.8904816633533418E-2"/>
                  <c:y val="0.1125456364948162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1FDA-4A70-B4A3-9FB64A5312F4}"/>
                </c:ext>
                <c:ext xmlns:c15="http://schemas.microsoft.com/office/drawing/2012/chart" uri="{CE6537A1-D6FC-4f65-9D91-7224C49458BB}">
                  <c15:layout>
                    <c:manualLayout>
                      <c:w val="0.26392547622055845"/>
                      <c:h val="6.8419252978546771E-2"/>
                    </c:manualLayout>
                  </c15:layout>
                </c:ext>
              </c:extLst>
            </c:dLbl>
            <c:dLbl>
              <c:idx val="8"/>
              <c:layout>
                <c:manualLayout>
                  <c:x val="-0.16153166184057285"/>
                  <c:y val="9.555761589182509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1FDA-4A70-B4A3-9FB64A5312F4}"/>
                </c:ext>
                <c:ext xmlns:c15="http://schemas.microsoft.com/office/drawing/2012/chart" uri="{CE6537A1-D6FC-4f65-9D91-7224C49458BB}">
                  <c15:layout>
                    <c:manualLayout>
                      <c:w val="0.29122063242103707"/>
                      <c:h val="7.895182575240127E-2"/>
                    </c:manualLayout>
                  </c15:layout>
                </c:ext>
              </c:extLst>
            </c:dLbl>
            <c:dLbl>
              <c:idx val="9"/>
              <c:layout>
                <c:manualLayout>
                  <c:x val="-0.11614984108574528"/>
                  <c:y val="5.627281824740795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1FDA-4A70-B4A3-9FB64A5312F4}"/>
                </c:ext>
                <c:ext xmlns:c15="http://schemas.microsoft.com/office/drawing/2012/chart" uri="{CE6537A1-D6FC-4f65-9D91-7224C49458BB}">
                  <c15:layout>
                    <c:manualLayout>
                      <c:w val="0.25474097862818085"/>
                      <c:h val="4.9307729800181749E-2"/>
                    </c:manualLayout>
                  </c15:layout>
                </c:ext>
              </c:extLst>
            </c:dLbl>
            <c:dLbl>
              <c:idx val="10"/>
              <c:layout>
                <c:manualLayout>
                  <c:x val="-0.14026483038409518"/>
                  <c:y val="-1.061751287686945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1FDA-4A70-B4A3-9FB64A5312F4}"/>
                </c:ext>
                <c:ext xmlns:c15="http://schemas.microsoft.com/office/drawing/2012/chart" uri="{CE6537A1-D6FC-4f65-9D91-7224C49458BB}">
                  <c15:layout>
                    <c:manualLayout>
                      <c:w val="0.20541314488312359"/>
                      <c:h val="9.6024786458407355E-2"/>
                    </c:manualLayout>
                  </c15:layout>
                </c:ext>
              </c:extLst>
            </c:dLbl>
            <c:dLbl>
              <c:idx val="11"/>
              <c:layout>
                <c:manualLayout>
                  <c:x val="-0.13167492386252258"/>
                  <c:y val="-0.1231631493716857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1FDA-4A70-B4A3-9FB64A5312F4}"/>
                </c:ext>
                <c:ext xmlns:c15="http://schemas.microsoft.com/office/drawing/2012/chart" uri="{CE6537A1-D6FC-4f65-9D91-7224C49458BB}">
                  <c15:layout>
                    <c:manualLayout>
                      <c:w val="0.27366910087919116"/>
                      <c:h val="0.10239529418452903"/>
                    </c:manualLayout>
                  </c15:layout>
                </c:ext>
              </c:extLst>
            </c:dLbl>
            <c:dLbl>
              <c:idx val="12"/>
              <c:layout>
                <c:manualLayout>
                  <c:x val="-0.16626904275607884"/>
                  <c:y val="-0.1507064826186298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1FDA-4A70-B4A3-9FB64A5312F4}"/>
                </c:ext>
                <c:ext xmlns:c15="http://schemas.microsoft.com/office/drawing/2012/chart" uri="{CE6537A1-D6FC-4f65-9D91-7224C49458BB}">
                  <c15:layout>
                    <c:manualLayout>
                      <c:w val="0.32050909016183637"/>
                      <c:h val="0.11218464105700267"/>
                    </c:manualLayout>
                  </c15:layout>
                </c:ext>
              </c:extLst>
            </c:dLbl>
            <c:dLbl>
              <c:idx val="13"/>
              <c:layout>
                <c:manualLayout>
                  <c:x val="-7.3848299297376449E-2"/>
                  <c:y val="-0.14713498537374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1FDA-4A70-B4A3-9FB64A5312F4}"/>
                </c:ext>
                <c:ext xmlns:c15="http://schemas.microsoft.com/office/drawing/2012/chart" uri="{CE6537A1-D6FC-4f65-9D91-7224C49458BB}">
                  <c15:layout>
                    <c:manualLayout>
                      <c:w val="0.21136403180294877"/>
                      <c:h val="8.126644355955881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Лист1!$A$2:$A$15</c:f>
              <c:strCache>
                <c:ptCount val="14"/>
                <c:pt idx="0">
                  <c:v>0100 Общегосударственные вопросы</c:v>
                </c:pt>
                <c:pt idx="1">
                  <c:v>0200 Национальная оборона</c:v>
                </c:pt>
                <c:pt idx="2">
                  <c:v>0300 Национальная безопасность и правоохранительная деятельность</c:v>
                </c:pt>
                <c:pt idx="3">
                  <c:v>0400 Национальная экономика</c:v>
                </c:pt>
                <c:pt idx="4">
                  <c:v>0500 Жилищно-коммунальное хозяйство</c:v>
                </c:pt>
                <c:pt idx="5">
                  <c:v>0600 Охрана окружающей среды</c:v>
                </c:pt>
                <c:pt idx="6">
                  <c:v>0700 Образование</c:v>
                </c:pt>
                <c:pt idx="7">
                  <c:v>0800 Культура и искусство</c:v>
                </c:pt>
                <c:pt idx="8">
                  <c:v>0900 Здравоохранение</c:v>
                </c:pt>
                <c:pt idx="9">
                  <c:v>1000 Социальная политика</c:v>
                </c:pt>
                <c:pt idx="10">
                  <c:v>1100 Физическая кульура и спорт</c:v>
                </c:pt>
                <c:pt idx="11">
                  <c:v>1200 Средства массовой информации</c:v>
                </c:pt>
                <c:pt idx="12">
                  <c:v>1300 Обслуживание госдолга, муниципального долга</c:v>
                </c:pt>
                <c:pt idx="13">
                  <c:v>1400 Межбюджетные трансферты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0">
                  <c:v>7.1</c:v>
                </c:pt>
                <c:pt idx="1">
                  <c:v>7.1</c:v>
                </c:pt>
                <c:pt idx="2">
                  <c:v>7.1</c:v>
                </c:pt>
                <c:pt idx="3">
                  <c:v>7.1</c:v>
                </c:pt>
                <c:pt idx="4">
                  <c:v>7.1</c:v>
                </c:pt>
                <c:pt idx="5">
                  <c:v>7.1</c:v>
                </c:pt>
                <c:pt idx="6">
                  <c:v>7.1</c:v>
                </c:pt>
                <c:pt idx="7">
                  <c:v>7.1</c:v>
                </c:pt>
                <c:pt idx="8">
                  <c:v>7.1</c:v>
                </c:pt>
                <c:pt idx="9">
                  <c:v>7.1</c:v>
                </c:pt>
                <c:pt idx="10">
                  <c:v>7.1</c:v>
                </c:pt>
                <c:pt idx="11">
                  <c:v>7.1</c:v>
                </c:pt>
                <c:pt idx="12">
                  <c:v>7.1</c:v>
                </c:pt>
                <c:pt idx="13">
                  <c:v>7.1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FDA-4A70-B4A3-9FB64A5312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>
      <a:gsLst>
        <a:gs pos="48000">
          <a:schemeClr val="bg1"/>
        </a:gs>
        <a:gs pos="96000">
          <a:schemeClr val="accent2">
            <a:lumMod val="40000"/>
            <a:lumOff val="60000"/>
          </a:schemeClr>
        </a:gs>
        <a:gs pos="100000">
          <a:schemeClr val="accent2">
            <a:lumMod val="75000"/>
          </a:schemeClr>
        </a:gs>
      </a:gsLst>
      <a:lin ang="5400000" scaled="1"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936042336759348E-2"/>
          <c:y val="4.752434914639115E-2"/>
          <c:w val="0.34591052665331667"/>
          <c:h val="0.7091165796392991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3"/>
            <c:bubble3D val="0"/>
            <c:explosion val="1"/>
            <c:extLst xmlns:c16r2="http://schemas.microsoft.com/office/drawing/2015/06/chart">
              <c:ext xmlns:c16="http://schemas.microsoft.com/office/drawing/2014/chart" uri="{C3380CC4-5D6E-409C-BE32-E72D297353CC}">
                <c16:uniqueId val="{00000003-2316-4F89-99CD-AA94E79C0349}"/>
              </c:ext>
            </c:extLst>
          </c:dPt>
          <c:dPt>
            <c:idx val="5"/>
            <c:bubble3D val="0"/>
            <c:spPr>
              <a:solidFill>
                <a:srgbClr val="CCFF66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316-4F89-99CD-AA94E79C0349}"/>
              </c:ext>
            </c:extLst>
          </c:dPt>
          <c:dLbls>
            <c:dLbl>
              <c:idx val="0"/>
              <c:layout>
                <c:manualLayout>
                  <c:x val="0.59793491780046115"/>
                  <c:y val="-0.1128229326560887"/>
                </c:manualLayout>
              </c:layout>
              <c:tx>
                <c:rich>
                  <a:bodyPr/>
                  <a:lstStyle/>
                  <a:p>
                    <a:fld id="{700A80BA-4592-4E76-B79E-A458E32C2540}" type="VALUE">
                      <a:rPr lang="en-US" sz="110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2316-4F89-99CD-AA94E79C0349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.57929426089061464"/>
                  <c:y val="-5.4216013308644569E-2"/>
                </c:manualLayout>
              </c:layout>
              <c:tx>
                <c:rich>
                  <a:bodyPr/>
                  <a:lstStyle/>
                  <a:p>
                    <a:fld id="{CD782774-102F-4626-AAF5-CD6E7594E6E6}" type="VALUE">
                      <a:rPr lang="en-US" sz="110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316-4F89-99CD-AA94E79C0349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0.57642652397249461"/>
                  <c:y val="2.5364629508270883E-2"/>
                </c:manualLayout>
              </c:layout>
              <c:tx>
                <c:rich>
                  <a:bodyPr/>
                  <a:lstStyle/>
                  <a:p>
                    <a:fld id="{16176F39-1CC7-4CEB-885F-BAA5425ED74B}" type="VALUE">
                      <a:rPr lang="en-US" sz="110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2316-4F89-99CD-AA94E79C0349}"/>
                </c:ext>
                <c:ext xmlns:c15="http://schemas.microsoft.com/office/drawing/2012/chart" uri="{CE6537A1-D6FC-4f65-9D91-7224C49458BB}">
                  <c15:layout>
                    <c:manualLayout>
                      <c:w val="5.6072473428878264E-2"/>
                      <c:h val="4.3701924395991236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0.51476891004883829"/>
                  <c:y val="1.462853437567348E-2"/>
                </c:manualLayout>
              </c:layout>
              <c:tx>
                <c:rich>
                  <a:bodyPr/>
                  <a:lstStyle/>
                  <a:p>
                    <a:fld id="{79CBB7C0-AA2E-42CD-982B-5F0EC5C7E8F3}" type="VALUE">
                      <a:rPr lang="en-US" sz="110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316-4F89-99CD-AA94E79C0349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0.51190111667809257"/>
                  <c:y val="-0.1240863972809684"/>
                </c:manualLayout>
              </c:layout>
              <c:tx>
                <c:rich>
                  <a:bodyPr/>
                  <a:lstStyle/>
                  <a:p>
                    <a:fld id="{F56BCBC3-F517-4B6D-B6B4-E5ECE09DDAF0}" type="VALUE">
                      <a:rPr lang="en-US" sz="110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2316-4F89-99CD-AA94E79C0349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5"/>
              <c:layout>
                <c:manualLayout>
                  <c:x val="0.69487480162547433"/>
                  <c:y val="-0.17379715040355909"/>
                </c:manualLayout>
              </c:layout>
              <c:tx>
                <c:rich>
                  <a:bodyPr/>
                  <a:lstStyle/>
                  <a:p>
                    <a:fld id="{509B0CA2-A1AA-42A0-947F-1C93A28122EE}" type="VALUE">
                      <a:rPr lang="en-US" sz="110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2316-4F89-99CD-AA94E79C0349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6"/>
              <c:layout>
                <c:manualLayout>
                  <c:x val="0.74132458633774201"/>
                  <c:y val="0.24950964899769429"/>
                </c:manualLayout>
              </c:layout>
              <c:tx>
                <c:rich>
                  <a:bodyPr/>
                  <a:lstStyle/>
                  <a:p>
                    <a:fld id="{4D202032-6C84-4DD3-9552-B7AAE7720C2B}" type="VALUE">
                      <a:rPr lang="en-US" sz="110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2316-4F89-99CD-AA94E79C0349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7"/>
              <c:layout>
                <c:manualLayout>
                  <c:x val="0.69687378909118491"/>
                  <c:y val="0.42697911738285665"/>
                </c:manualLayout>
              </c:layout>
              <c:tx>
                <c:rich>
                  <a:bodyPr/>
                  <a:lstStyle/>
                  <a:p>
                    <a:fld id="{782FDCA7-45C5-445F-9495-DAA300CDF62D}" type="VALUE">
                      <a:rPr lang="en-US" sz="110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2316-4F89-99CD-AA94E79C0349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8"/>
              <c:layout>
                <c:manualLayout>
                  <c:x val="0.67536533881059291"/>
                  <c:y val="0.51041785131070583"/>
                </c:manualLayout>
              </c:layout>
              <c:tx>
                <c:rich>
                  <a:bodyPr/>
                  <a:lstStyle/>
                  <a:p>
                    <a:fld id="{F8521919-44D0-44CC-AE99-47DC653E4BCA}" type="VALUE">
                      <a:rPr lang="en-US" sz="110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2316-4F89-99CD-AA94E79C0349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9"/>
              <c:layout>
                <c:manualLayout>
                  <c:x val="0.67393144212522005"/>
                  <c:y val="0.62055744086309317"/>
                </c:manualLayout>
              </c:layout>
              <c:tx>
                <c:rich>
                  <a:bodyPr/>
                  <a:lstStyle/>
                  <a:p>
                    <a:fld id="{3DE069BD-4E31-4AC5-B2C8-A1399FDA6AE9}" type="VALUE">
                      <a:rPr lang="en-US" sz="110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2316-4F89-99CD-AA94E79C0349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0"/>
              <c:layout>
                <c:manualLayout>
                  <c:x val="0.67106364875447444"/>
                  <c:y val="0.6874676022762759"/>
                </c:manualLayout>
              </c:layout>
              <c:tx>
                <c:rich>
                  <a:bodyPr/>
                  <a:lstStyle/>
                  <a:p>
                    <a:fld id="{3FC57312-E36C-4F24-9962-D1F63A01B856}" type="VALUE">
                      <a:rPr lang="en-US" sz="110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2316-4F89-99CD-AA94E79C0349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1"/>
              <c:layout>
                <c:manualLayout>
                  <c:x val="0.65242299184462793"/>
                  <c:y val="0.78230091016266978"/>
                </c:manualLayout>
              </c:layout>
              <c:tx>
                <c:rich>
                  <a:bodyPr/>
                  <a:lstStyle/>
                  <a:p>
                    <a:fld id="{CFFE83ED-9A8A-4DF1-9E8B-46A1E1E75FB1}" type="VALUE">
                      <a:rPr lang="en-US" sz="110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2316-4F89-99CD-AA94E79C0349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2"/>
              <c:layout>
                <c:manualLayout>
                  <c:x val="0.6466874051031366"/>
                  <c:y val="0.770415618682116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D90F-438B-AADB-169709ACF37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 wrap="square" lIns="38100" tIns="19050" rIns="38100" bIns="19050" anchor="t" anchorCtr="0">
                <a:spAutoFit/>
              </a:bodyPr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Лист1!$A$2:$A$13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 и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СМИ</c:v>
                </c:pt>
                <c:pt idx="10">
                  <c:v>Обслуживание государственного и муниципального долга</c:v>
                </c:pt>
                <c:pt idx="11">
                  <c:v>Межбюджетные трансферты</c:v>
                </c:pt>
              </c:strCache>
            </c:strRef>
          </c:cat>
          <c:val>
            <c:numRef>
              <c:f>Лист1!$B$2:$B$13</c:f>
              <c:numCache>
                <c:formatCode>#\ ##0.0</c:formatCode>
                <c:ptCount val="12"/>
                <c:pt idx="0">
                  <c:v>60030.230340000002</c:v>
                </c:pt>
                <c:pt idx="1">
                  <c:v>1220.3</c:v>
                </c:pt>
                <c:pt idx="2">
                  <c:v>4696.08</c:v>
                </c:pt>
                <c:pt idx="3">
                  <c:v>206448.83786</c:v>
                </c:pt>
                <c:pt idx="4">
                  <c:v>113049.36616000001</c:v>
                </c:pt>
                <c:pt idx="5">
                  <c:v>452577.68498999998</c:v>
                </c:pt>
                <c:pt idx="6">
                  <c:v>95677.952520000006</c:v>
                </c:pt>
                <c:pt idx="7">
                  <c:v>69163.077669999999</c:v>
                </c:pt>
                <c:pt idx="8">
                  <c:v>3433.0163899999998</c:v>
                </c:pt>
                <c:pt idx="9">
                  <c:v>2013.17</c:v>
                </c:pt>
                <c:pt idx="10">
                  <c:v>1.4353400000000001</c:v>
                </c:pt>
                <c:pt idx="11">
                  <c:v>51536.651940000003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2316-4F89-99CD-AA94E79C034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44298871941058038"/>
          <c:y val="2.602289889438808E-2"/>
          <c:w val="0.29305924003024053"/>
          <c:h val="0.96046081086775759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zero"/>
    <c:showDLblsOverMax val="0"/>
  </c:chart>
  <c:spPr>
    <a:gradFill flip="none" rotWithShape="1">
      <a:gsLst>
        <a:gs pos="48000">
          <a:schemeClr val="bg1"/>
        </a:gs>
        <a:gs pos="96000">
          <a:schemeClr val="accent2">
            <a:lumMod val="40000"/>
            <a:lumOff val="60000"/>
          </a:schemeClr>
        </a:gs>
        <a:gs pos="100000">
          <a:schemeClr val="accent2">
            <a:lumMod val="60000"/>
            <a:lumOff val="40000"/>
          </a:schemeClr>
        </a:gs>
      </a:gsLst>
      <a:path path="circle">
        <a:fillToRect l="100000" t="100000"/>
      </a:path>
      <a:tileRect r="-100000" b="-100000"/>
    </a:gradFill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291385480061735"/>
          <c:y val="9.9507514589362911E-2"/>
          <c:w val="0.55251238530810076"/>
          <c:h val="0.8545569264132388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FDA-4A70-B4A3-9FB64A5312F4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1FDA-4A70-B4A3-9FB64A5312F4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FDA-4A70-B4A3-9FB64A5312F4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1FDA-4A70-B4A3-9FB64A5312F4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FDA-4A70-B4A3-9FB64A5312F4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1FDA-4A70-B4A3-9FB64A5312F4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FDA-4A70-B4A3-9FB64A5312F4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1FDA-4A70-B4A3-9FB64A5312F4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FDA-4A70-B4A3-9FB64A5312F4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1FDA-4A70-B4A3-9FB64A5312F4}"/>
              </c:ext>
            </c:extLst>
          </c:dPt>
          <c:dPt>
            <c:idx val="10"/>
            <c:bubble3D val="0"/>
            <c:spPr>
              <a:pattFill prst="ltUpDiag">
                <a:fgClr>
                  <a:schemeClr val="accent5">
                    <a:lumMod val="60000"/>
                  </a:schemeClr>
                </a:fgClr>
                <a:bgClr>
                  <a:schemeClr val="accent5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1FDA-4A70-B4A3-9FB64A5312F4}"/>
              </c:ext>
            </c:extLst>
          </c:dPt>
          <c:dPt>
            <c:idx val="11"/>
            <c:bubble3D val="0"/>
            <c:spPr>
              <a:pattFill prst="ltUpDiag">
                <a:fgClr>
                  <a:schemeClr val="accent6">
                    <a:lumMod val="60000"/>
                  </a:schemeClr>
                </a:fgClr>
                <a:bgClr>
                  <a:schemeClr val="accent6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1FDA-4A70-B4A3-9FB64A5312F4}"/>
              </c:ext>
            </c:extLst>
          </c:dPt>
          <c:dPt>
            <c:idx val="12"/>
            <c:bubble3D val="0"/>
            <c:spPr>
              <a:pattFill prst="ltUpDiag">
                <a:fgClr>
                  <a:schemeClr val="accent1">
                    <a:lumMod val="80000"/>
                    <a:lumOff val="20000"/>
                  </a:schemeClr>
                </a:fgClr>
                <a:bgClr>
                  <a:schemeClr val="accent1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80000"/>
                    <a:lumOff val="2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1FDA-4A70-B4A3-9FB64A5312F4}"/>
              </c:ext>
            </c:extLst>
          </c:dPt>
          <c:dPt>
            <c:idx val="13"/>
            <c:bubble3D val="0"/>
            <c:spPr>
              <a:pattFill prst="ltUpDiag">
                <a:fgClr>
                  <a:schemeClr val="accent2">
                    <a:lumMod val="80000"/>
                    <a:lumOff val="20000"/>
                  </a:schemeClr>
                </a:fgClr>
                <a:bgClr>
                  <a:schemeClr val="accent2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80000"/>
                    <a:lumOff val="2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1FDA-4A70-B4A3-9FB64A5312F4}"/>
              </c:ext>
            </c:extLst>
          </c:dPt>
          <c:cat>
            <c:strRef>
              <c:f>Лист1!$A$2:$A$15</c:f>
              <c:strCache>
                <c:ptCount val="14"/>
                <c:pt idx="0">
                  <c:v>0100 Общегосударственные вопросы</c:v>
                </c:pt>
                <c:pt idx="1">
                  <c:v>0200 Национальная оборона</c:v>
                </c:pt>
                <c:pt idx="2">
                  <c:v>0300 Национальная безопасность и правоохранительная деятельность</c:v>
                </c:pt>
                <c:pt idx="3">
                  <c:v>0400 Национальная экономика</c:v>
                </c:pt>
                <c:pt idx="4">
                  <c:v>0500 Жилищно-коммунальное хозяйство</c:v>
                </c:pt>
                <c:pt idx="5">
                  <c:v>0600 Охрана окружающей среды</c:v>
                </c:pt>
                <c:pt idx="6">
                  <c:v>0700 Образование</c:v>
                </c:pt>
                <c:pt idx="7">
                  <c:v>0800 Культура и искусство</c:v>
                </c:pt>
                <c:pt idx="8">
                  <c:v>0900 Здравоохранение</c:v>
                </c:pt>
                <c:pt idx="9">
                  <c:v>1000 Социальная политика</c:v>
                </c:pt>
                <c:pt idx="10">
                  <c:v>1100 Физическая кульура и спорт</c:v>
                </c:pt>
                <c:pt idx="11">
                  <c:v>1200 Средства массовой информации</c:v>
                </c:pt>
                <c:pt idx="12">
                  <c:v>1300 Обслуживание госдолга, муниципального долга</c:v>
                </c:pt>
                <c:pt idx="13">
                  <c:v>1400 Межбюджетные трансферты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0">
                  <c:v>7.1</c:v>
                </c:pt>
                <c:pt idx="1">
                  <c:v>7.1</c:v>
                </c:pt>
                <c:pt idx="2">
                  <c:v>7.1</c:v>
                </c:pt>
                <c:pt idx="3">
                  <c:v>7.1</c:v>
                </c:pt>
                <c:pt idx="4">
                  <c:v>7.1</c:v>
                </c:pt>
                <c:pt idx="5">
                  <c:v>7.1</c:v>
                </c:pt>
                <c:pt idx="6">
                  <c:v>7.1</c:v>
                </c:pt>
                <c:pt idx="7">
                  <c:v>7.1</c:v>
                </c:pt>
                <c:pt idx="8">
                  <c:v>7.1</c:v>
                </c:pt>
                <c:pt idx="9">
                  <c:v>7.1</c:v>
                </c:pt>
                <c:pt idx="10">
                  <c:v>7.1</c:v>
                </c:pt>
                <c:pt idx="11">
                  <c:v>7.1</c:v>
                </c:pt>
                <c:pt idx="12">
                  <c:v>7.1</c:v>
                </c:pt>
                <c:pt idx="13">
                  <c:v>7.1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FDA-4A70-B4A3-9FB64A5312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0"/>
      </c:doughnutChart>
      <c:spPr>
        <a:noFill/>
        <a:ln w="25400"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291385480061735"/>
          <c:y val="9.9507514589362911E-2"/>
          <c:w val="0.55251238530810076"/>
          <c:h val="0.8545569264132388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FDA-4A70-B4A3-9FB64A5312F4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1FDA-4A70-B4A3-9FB64A5312F4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FDA-4A70-B4A3-9FB64A5312F4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1FDA-4A70-B4A3-9FB64A5312F4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FDA-4A70-B4A3-9FB64A5312F4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1FDA-4A70-B4A3-9FB64A5312F4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FDA-4A70-B4A3-9FB64A5312F4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1FDA-4A70-B4A3-9FB64A5312F4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FDA-4A70-B4A3-9FB64A5312F4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1FDA-4A70-B4A3-9FB64A5312F4}"/>
              </c:ext>
            </c:extLst>
          </c:dPt>
          <c:dPt>
            <c:idx val="10"/>
            <c:bubble3D val="0"/>
            <c:spPr>
              <a:pattFill prst="ltUpDiag">
                <a:fgClr>
                  <a:schemeClr val="accent5">
                    <a:lumMod val="60000"/>
                  </a:schemeClr>
                </a:fgClr>
                <a:bgClr>
                  <a:schemeClr val="accent5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1FDA-4A70-B4A3-9FB64A5312F4}"/>
              </c:ext>
            </c:extLst>
          </c:dPt>
          <c:dPt>
            <c:idx val="11"/>
            <c:bubble3D val="0"/>
            <c:spPr>
              <a:pattFill prst="ltUpDiag">
                <a:fgClr>
                  <a:schemeClr val="accent6">
                    <a:lumMod val="60000"/>
                  </a:schemeClr>
                </a:fgClr>
                <a:bgClr>
                  <a:schemeClr val="accent6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1FDA-4A70-B4A3-9FB64A5312F4}"/>
              </c:ext>
            </c:extLst>
          </c:dPt>
          <c:dPt>
            <c:idx val="12"/>
            <c:bubble3D val="0"/>
            <c:spPr>
              <a:pattFill prst="ltUpDiag">
                <a:fgClr>
                  <a:schemeClr val="accent1">
                    <a:lumMod val="80000"/>
                    <a:lumOff val="20000"/>
                  </a:schemeClr>
                </a:fgClr>
                <a:bgClr>
                  <a:schemeClr val="accent1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80000"/>
                    <a:lumOff val="2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1FDA-4A70-B4A3-9FB64A5312F4}"/>
              </c:ext>
            </c:extLst>
          </c:dPt>
          <c:dPt>
            <c:idx val="13"/>
            <c:bubble3D val="0"/>
            <c:spPr>
              <a:pattFill prst="ltUpDiag">
                <a:fgClr>
                  <a:schemeClr val="accent2">
                    <a:lumMod val="80000"/>
                    <a:lumOff val="20000"/>
                  </a:schemeClr>
                </a:fgClr>
                <a:bgClr>
                  <a:schemeClr val="accent2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80000"/>
                    <a:lumOff val="2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1FDA-4A70-B4A3-9FB64A5312F4}"/>
              </c:ext>
            </c:extLst>
          </c:dPt>
          <c:cat>
            <c:strRef>
              <c:f>Лист1!$A$2:$A$15</c:f>
              <c:strCache>
                <c:ptCount val="14"/>
                <c:pt idx="0">
                  <c:v>0100 Общегосударственные вопросы</c:v>
                </c:pt>
                <c:pt idx="1">
                  <c:v>0200 Национальная оборона</c:v>
                </c:pt>
                <c:pt idx="2">
                  <c:v>0300 Национальная безопасность и правоохранительная деятельность</c:v>
                </c:pt>
                <c:pt idx="3">
                  <c:v>0400 Национальная экономика</c:v>
                </c:pt>
                <c:pt idx="4">
                  <c:v>0500 Жилищно-коммунальное хозяйство</c:v>
                </c:pt>
                <c:pt idx="5">
                  <c:v>0600 Охрана окружающей среды</c:v>
                </c:pt>
                <c:pt idx="6">
                  <c:v>0700 Образование</c:v>
                </c:pt>
                <c:pt idx="7">
                  <c:v>0800 Культура и искусство</c:v>
                </c:pt>
                <c:pt idx="8">
                  <c:v>0900 Здравоохранение</c:v>
                </c:pt>
                <c:pt idx="9">
                  <c:v>1000 Социальная политика</c:v>
                </c:pt>
                <c:pt idx="10">
                  <c:v>1100 Физическая кульура и спорт</c:v>
                </c:pt>
                <c:pt idx="11">
                  <c:v>1200 Средства массовой информации</c:v>
                </c:pt>
                <c:pt idx="12">
                  <c:v>1300 Обслуживание госдолга, муниципального долга</c:v>
                </c:pt>
                <c:pt idx="13">
                  <c:v>1400 Межбюджетные трансферты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0">
                  <c:v>7.1</c:v>
                </c:pt>
                <c:pt idx="1">
                  <c:v>7.1</c:v>
                </c:pt>
                <c:pt idx="2">
                  <c:v>7.1</c:v>
                </c:pt>
                <c:pt idx="3">
                  <c:v>7.1</c:v>
                </c:pt>
                <c:pt idx="4">
                  <c:v>7.1</c:v>
                </c:pt>
                <c:pt idx="5">
                  <c:v>7.1</c:v>
                </c:pt>
                <c:pt idx="6">
                  <c:v>7.1</c:v>
                </c:pt>
                <c:pt idx="7">
                  <c:v>7.1</c:v>
                </c:pt>
                <c:pt idx="8">
                  <c:v>7.1</c:v>
                </c:pt>
                <c:pt idx="9">
                  <c:v>7.1</c:v>
                </c:pt>
                <c:pt idx="10">
                  <c:v>7.1</c:v>
                </c:pt>
                <c:pt idx="11">
                  <c:v>7.1</c:v>
                </c:pt>
                <c:pt idx="12">
                  <c:v>7.1</c:v>
                </c:pt>
                <c:pt idx="13">
                  <c:v>7.1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FDA-4A70-B4A3-9FB64A5312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0"/>
      </c:doughnutChart>
      <c:spPr>
        <a:noFill/>
        <a:ln w="25400"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6092262622142288"/>
          <c:y val="0.1121331570797689"/>
          <c:w val="0.5753060419438859"/>
          <c:h val="0.8827188252694578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explosion val="37"/>
          <c:dPt>
            <c:idx val="0"/>
            <c:bubble3D val="0"/>
            <c:spPr>
              <a:pattFill prst="dkDnDiag">
                <a:fgClr>
                  <a:schemeClr val="accent2">
                    <a:lumMod val="50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05B-4839-843C-25EC7E676ED1}"/>
              </c:ext>
            </c:extLst>
          </c:dPt>
          <c:dPt>
            <c:idx val="1"/>
            <c:bubble3D val="0"/>
            <c:explosion val="14"/>
            <c:spPr>
              <a:pattFill prst="pct80">
                <a:fgClr>
                  <a:schemeClr val="accent2">
                    <a:lumMod val="50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05B-4839-843C-25EC7E676ED1}"/>
              </c:ext>
            </c:extLst>
          </c:dPt>
          <c:dLbls>
            <c:dLbl>
              <c:idx val="0"/>
              <c:layout>
                <c:manualLayout>
                  <c:x val="-0.29141360577012221"/>
                  <c:y val="-0.1714761727863570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F05B-4839-843C-25EC7E676ED1}"/>
                </c:ext>
                <c:ext xmlns:c15="http://schemas.microsoft.com/office/drawing/2012/chart" uri="{CE6537A1-D6FC-4f65-9D91-7224C49458BB}">
                  <c15:layout>
                    <c:manualLayout>
                      <c:w val="0.11428548971986674"/>
                      <c:h val="7.9258204918744496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5.5199899394500353E-2"/>
                  <c:y val="-7.866733640749240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F05B-4839-843C-25EC7E676ED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Лист1!$B$2:$B$3</c:f>
              <c:numCache>
                <c:formatCode>0.0%</c:formatCode>
                <c:ptCount val="2"/>
                <c:pt idx="0">
                  <c:v>0.88100000000000001</c:v>
                </c:pt>
                <c:pt idx="1">
                  <c:v>0.11899999999999999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05B-4839-843C-25EC7E676E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57"/>
        <c:holeSize val="24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9547142248766348E-2"/>
          <c:y val="0.89999491092434469"/>
          <c:w val="0.59743649818836719"/>
          <c:h val="8.63871582621341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655314504632929"/>
          <c:y val="0"/>
          <c:w val="0.6850637027797577"/>
          <c:h val="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spPr>
            <a:pattFill prst="pct10">
              <a:fgClr>
                <a:schemeClr val="accent2">
                  <a:lumMod val="50000"/>
                </a:schemeClr>
              </a:fgClr>
              <a:bgClr>
                <a:schemeClr val="bg1"/>
              </a:bgClr>
            </a:pattFill>
          </c:spPr>
          <c:explosion val="35"/>
          <c:dPt>
            <c:idx val="0"/>
            <c:bubble3D val="0"/>
            <c:spPr>
              <a:pattFill prst="ltUpDiag">
                <a:fgClr>
                  <a:schemeClr val="accent2">
                    <a:lumMod val="50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303-4775-9F73-C4420C8FA9A5}"/>
              </c:ext>
            </c:extLst>
          </c:dPt>
          <c:dPt>
            <c:idx val="1"/>
            <c:bubble3D val="0"/>
            <c:spPr>
              <a:pattFill prst="pct20">
                <a:fgClr>
                  <a:schemeClr val="accent2">
                    <a:lumMod val="50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303-4775-9F73-C4420C8FA9A5}"/>
              </c:ext>
            </c:extLst>
          </c:dPt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0.94299999999999995</c:v>
                </c:pt>
                <c:pt idx="1">
                  <c:v>5.7000000000000002E-2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303-4775-9F73-C4420C8FA9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00"/>
        <c:holeSize val="24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655314504632929"/>
          <c:y val="0"/>
          <c:w val="0.6850637027797577"/>
          <c:h val="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spPr>
            <a:pattFill prst="pct10">
              <a:fgClr>
                <a:schemeClr val="accent2">
                  <a:lumMod val="50000"/>
                </a:schemeClr>
              </a:fgClr>
              <a:bgClr>
                <a:schemeClr val="bg1"/>
              </a:bgClr>
            </a:pattFill>
          </c:spPr>
          <c:explosion val="35"/>
          <c:dPt>
            <c:idx val="0"/>
            <c:bubble3D val="0"/>
            <c:spPr>
              <a:pattFill prst="ltUpDiag">
                <a:fgClr>
                  <a:schemeClr val="accent2">
                    <a:lumMod val="50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303-4775-9F73-C4420C8FA9A5}"/>
              </c:ext>
            </c:extLst>
          </c:dPt>
          <c:dPt>
            <c:idx val="1"/>
            <c:bubble3D val="0"/>
            <c:spPr>
              <a:pattFill prst="pct20">
                <a:fgClr>
                  <a:schemeClr val="accent2">
                    <a:lumMod val="50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303-4775-9F73-C4420C8FA9A5}"/>
              </c:ext>
            </c:extLst>
          </c:dPt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0.94299999999999995</c:v>
                </c:pt>
                <c:pt idx="1">
                  <c:v>5.7000000000000002E-2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303-4775-9F73-C4420C8FA9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00"/>
        <c:holeSize val="24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accent2">
            <a:lumMod val="40000"/>
            <a:lumOff val="60000"/>
          </a:schemeClr>
        </a:gs>
        <a:gs pos="11000">
          <a:schemeClr val="accent2">
            <a:lumMod val="20000"/>
            <a:lumOff val="80000"/>
          </a:schemeClr>
        </a:gs>
        <a:gs pos="52000">
          <a:schemeClr val="bg1"/>
        </a:gs>
      </a:gsLst>
      <a:lin ang="16200000" scaled="1"/>
      <a:tileRect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РАСХОДЫ</a:t>
            </a:r>
            <a:r>
              <a:rPr lang="ru-RU" b="1" baseline="0" dirty="0">
                <a:solidFill>
                  <a:schemeClr val="tx1"/>
                </a:solidFill>
              </a:rPr>
              <a:t> НА РЕАЛИЗАЦИЮ, </a:t>
            </a:r>
            <a:r>
              <a:rPr lang="ru-RU" b="1" baseline="0" dirty="0" err="1">
                <a:solidFill>
                  <a:schemeClr val="tx1"/>
                </a:solidFill>
              </a:rPr>
              <a:t>тыс.руб</a:t>
            </a:r>
            <a:r>
              <a:rPr lang="ru-RU" b="1" baseline="0" dirty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3941142167847459"/>
          <c:y val="0.26505296475166767"/>
          <c:w val="0.73864902021182954"/>
          <c:h val="0.383236927150403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Плановые назначения по уточненному бюджету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1.1895328321721348E-2"/>
                  <c:y val="-1.87115492768426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3D42-48B4-83CB-377CD838C07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Исполнение - 99,0%</c:v>
                </c:pt>
              </c:strCache>
            </c:strRef>
          </c:cat>
          <c:val>
            <c:numRef>
              <c:f>Лист1!$B$2</c:f>
              <c:numCache>
                <c:formatCode>#\ ##0.0</c:formatCode>
                <c:ptCount val="1"/>
                <c:pt idx="0">
                  <c:v>440069.8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D42-48B4-83CB-377CD838C07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Исполнено за 2021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Исполнение - 99,0%</c:v>
                </c:pt>
              </c:strCache>
            </c:strRef>
          </c:cat>
          <c:val>
            <c:numRef>
              <c:f>Лист1!$C$2</c:f>
              <c:numCache>
                <c:formatCode>#\ ##0.0</c:formatCode>
                <c:ptCount val="1"/>
                <c:pt idx="0">
                  <c:v>435535.95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D42-48B4-83CB-377CD838C0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3527288"/>
        <c:axId val="313530032"/>
      </c:barChart>
      <c:catAx>
        <c:axId val="313527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solidFill>
            <a:schemeClr val="bg1"/>
          </a:solidFill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3530032"/>
        <c:crosses val="autoZero"/>
        <c:auto val="1"/>
        <c:lblAlgn val="ctr"/>
        <c:lblOffset val="100"/>
        <c:noMultiLvlLbl val="0"/>
      </c:catAx>
      <c:valAx>
        <c:axId val="313530032"/>
        <c:scaling>
          <c:orientation val="minMax"/>
          <c:max val="440000"/>
          <c:min val="4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3527288"/>
        <c:crosses val="autoZero"/>
        <c:crossBetween val="between"/>
        <c:majorUnit val="500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Расходы на реализацию программы, </a:t>
            </a:r>
            <a:r>
              <a:rPr lang="ru-RU" sz="1000" b="1" dirty="0" err="1">
                <a:solidFill>
                  <a:schemeClr val="tx1"/>
                </a:solidFill>
              </a:rPr>
              <a:t>тыс.руб</a:t>
            </a:r>
            <a:r>
              <a:rPr lang="ru-RU" sz="1000" b="1" dirty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7563871599488219"/>
          <c:y val="2.24147181746300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5506102003642989"/>
          <c:y val="0.15230933393705154"/>
          <c:w val="0.7046484517304189"/>
          <c:h val="0.608522019245435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Плановые назначения по уточненному бюджету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3.3555214025500914E-2"/>
                  <c:y val="0.1663332810957036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153 866,4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2DE-4C2B-99B6-20B4EFBAC003}"/>
                </c:ext>
                <c:ext xmlns:c15="http://schemas.microsoft.com/office/drawing/2012/chart" uri="{CE6537A1-D6FC-4f65-9D91-7224C49458BB}">
                  <c15:layout>
                    <c:manualLayout>
                      <c:w val="0.38134790528233148"/>
                      <c:h val="0.21184366212701136"/>
                    </c:manualLayout>
                  </c15:layout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Исполнение - 89,9%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350000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2DE-4C2B-99B6-20B4EFBAC00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Исполнено за 2021 год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5.5237932604735883E-2"/>
                  <c:y val="0.22714968681373945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138 309,0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2DE-4C2B-99B6-20B4EFBAC003}"/>
                </c:ext>
                <c:ext xmlns:c15="http://schemas.microsoft.com/office/drawing/2012/chart" uri="{CE6537A1-D6FC-4f65-9D91-7224C49458BB}">
                  <c15:layout>
                    <c:manualLayout>
                      <c:w val="0.3196837431693989"/>
                      <c:h val="0.18410342776938701"/>
                    </c:manualLayout>
                  </c15:layout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Исполнение - 89,9%</c:v>
                </c:pt>
              </c:strCache>
            </c:strRef>
          </c:cat>
          <c:val>
            <c:numRef>
              <c:f>Лист1!$C$2</c:f>
              <c:numCache>
                <c:formatCode>#,##0.00</c:formatCode>
                <c:ptCount val="1"/>
                <c:pt idx="0">
                  <c:v>340000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2DE-4C2B-99B6-20B4EFBAC0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17"/>
        <c:axId val="313525328"/>
        <c:axId val="313531600"/>
      </c:barChart>
      <c:catAx>
        <c:axId val="3135253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3531600"/>
        <c:crosses val="autoZero"/>
        <c:auto val="1"/>
        <c:lblAlgn val="ctr"/>
        <c:lblOffset val="100"/>
        <c:noMultiLvlLbl val="0"/>
      </c:catAx>
      <c:valAx>
        <c:axId val="313531600"/>
        <c:scaling>
          <c:orientation val="minMax"/>
          <c:min val="3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3525328"/>
        <c:crosses val="autoZero"/>
        <c:crossBetween val="between"/>
        <c:majorUnit val="50000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22196905398073993"/>
          <c:y val="0.19694035117339725"/>
          <c:w val="0.76516723116940122"/>
          <c:h val="0.177661340324696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РАСХОДЫ</a:t>
            </a:r>
            <a:r>
              <a:rPr lang="ru-RU" b="1" baseline="0" dirty="0">
                <a:solidFill>
                  <a:schemeClr val="tx1"/>
                </a:solidFill>
              </a:rPr>
              <a:t> НА РЕАЛИЗАЦИЮ, </a:t>
            </a:r>
            <a:r>
              <a:rPr lang="ru-RU" b="1" baseline="0" dirty="0" err="1">
                <a:solidFill>
                  <a:schemeClr val="tx1"/>
                </a:solidFill>
              </a:rPr>
              <a:t>тыс.руб</a:t>
            </a:r>
            <a:r>
              <a:rPr lang="ru-RU" b="1" baseline="0" dirty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Плановые назначения по уточненному бюджету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0"/>
                  <c:y val="0.2133870494255255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63 673,9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269F-4724-99FA-691C0501231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Исполнение - 100,0%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63673.9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6C0-4A4B-890A-EE48109150C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Исполнено за 2021 год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6.9581835086667734E-3"/>
                  <c:y val="0.2375440738887927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63 673,3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69F-4724-99FA-691C0501231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Исполнение - 100,0%</c:v>
                </c:pt>
              </c:strCache>
            </c:strRef>
          </c:cat>
          <c:val>
            <c:numRef>
              <c:f>Лист1!$C$2</c:f>
              <c:numCache>
                <c:formatCode>#,##0.00</c:formatCode>
                <c:ptCount val="1"/>
                <c:pt idx="0">
                  <c:v>63673.3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6C0-4A4B-890A-EE48109150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7873480"/>
        <c:axId val="317877008"/>
      </c:barChart>
      <c:catAx>
        <c:axId val="317873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solidFill>
            <a:schemeClr val="accent5">
              <a:lumMod val="40000"/>
              <a:lumOff val="60000"/>
            </a:schemeClr>
          </a:solidFill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7877008"/>
        <c:crosses val="autoZero"/>
        <c:auto val="1"/>
        <c:lblAlgn val="ctr"/>
        <c:lblOffset val="100"/>
        <c:noMultiLvlLbl val="0"/>
      </c:catAx>
      <c:valAx>
        <c:axId val="317877008"/>
        <c:scaling>
          <c:orientation val="minMax"/>
          <c:max val="64000"/>
          <c:min val="6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7873480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95933684727108"/>
          <c:y val="6.8794053747114503E-2"/>
          <c:w val="0.8194723848698382"/>
          <c:h val="0.431893755632090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Плановые назначения по первоначальному бюджету</c:v>
                </c:pt>
              </c:strCache>
            </c:strRef>
          </c:tx>
          <c:spPr>
            <a:pattFill prst="pct60">
              <a:fgClr>
                <a:schemeClr val="accent2">
                  <a:lumMod val="60000"/>
                  <a:lumOff val="40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#\ ##0.0</c:formatCode>
                <c:ptCount val="1"/>
                <c:pt idx="0">
                  <c:v>31077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C76-4B88-A18A-4B5E3BE4B93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Плановые назначения по уточненному бюджету</c:v>
                </c:pt>
              </c:strCache>
            </c:strRef>
          </c:tx>
          <c:spPr>
            <a:pattFill prst="pct70">
              <a:fgClr>
                <a:schemeClr val="accent2">
                  <a:lumMod val="75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#\ ##0.0</c:formatCode>
                <c:ptCount val="1"/>
                <c:pt idx="0">
                  <c:v>130693.9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C76-4B88-A18A-4B5E3BE4B93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Исполнено за 2021 год</c:v>
                </c:pt>
              </c:strCache>
            </c:strRef>
          </c:tx>
          <c:spPr>
            <a:pattFill prst="pct80">
              <a:fgClr>
                <a:schemeClr val="accent2">
                  <a:lumMod val="50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#\ ##0.0</c:formatCode>
                <c:ptCount val="1"/>
                <c:pt idx="0">
                  <c:v>126184.2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C76-4B88-A18A-4B5E3BE4B9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-30"/>
        <c:axId val="317877792"/>
        <c:axId val="317874264"/>
      </c:barChart>
      <c:catAx>
        <c:axId val="3178777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17874264"/>
        <c:crosses val="autoZero"/>
        <c:auto val="1"/>
        <c:lblAlgn val="ctr"/>
        <c:lblOffset val="100"/>
        <c:noMultiLvlLbl val="0"/>
      </c:catAx>
      <c:valAx>
        <c:axId val="317874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7877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ru-RU" sz="1600" dirty="0"/>
              <a:t>Фактический</a:t>
            </a:r>
            <a:r>
              <a:rPr lang="ru-RU" sz="1600" baseline="0" dirty="0"/>
              <a:t> объем муниципального долга</a:t>
            </a:r>
            <a:endParaRPr lang="ru-RU" sz="1600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6419864260994449"/>
          <c:y val="0.36554248592709521"/>
          <c:w val="0.63094692473615888"/>
          <c:h val="0.43114053792915502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остатки бюджетных кредитов</c:v>
                </c:pt>
              </c:strCache>
            </c:strRef>
          </c:tx>
          <c:spPr>
            <a:ln w="38100">
              <a:solidFill>
                <a:schemeClr val="accent2">
                  <a:lumMod val="60000"/>
                  <a:lumOff val="40000"/>
                </a:schemeClr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pPr>
              <a:solidFill>
                <a:schemeClr val="accent2">
                  <a:lumMod val="60000"/>
                  <a:lumOff val="40000"/>
                </a:schemeClr>
              </a:solidFill>
              <a:ln w="38100">
                <a:solidFill>
                  <a:srgbClr val="FF9966"/>
                </a:solidFill>
              </a:ln>
            </c:spPr>
          </c:marker>
          <c:dPt>
            <c:idx val="0"/>
            <c:marker>
              <c:spPr>
                <a:solidFill>
                  <a:schemeClr val="accent2">
                    <a:lumMod val="60000"/>
                    <a:lumOff val="40000"/>
                  </a:schemeClr>
                </a:solidFill>
                <a:ln w="19050" cmpd="dbl">
                  <a:solidFill>
                    <a:schemeClr val="accent2">
                      <a:lumMod val="75000"/>
                    </a:schemeClr>
                  </a:solidFill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9B0D-4922-B725-94C4610462F8}"/>
              </c:ext>
            </c:extLst>
          </c:dPt>
          <c:dPt>
            <c:idx val="1"/>
            <c:marker>
              <c:spPr>
                <a:solidFill>
                  <a:srgbClr val="FF0000"/>
                </a:solidFill>
                <a:ln w="38100">
                  <a:solidFill>
                    <a:srgbClr val="FF0000"/>
                  </a:solidFill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9B0D-4922-B725-94C4610462F8}"/>
              </c:ext>
            </c:extLst>
          </c:dPt>
          <c:dLbls>
            <c:dLbl>
              <c:idx val="0"/>
              <c:layout>
                <c:manualLayout>
                  <c:x val="4.338277910095429E-2"/>
                  <c:y val="-1.3109346603125504E-2"/>
                </c:manualLayout>
              </c:layout>
              <c:spPr>
                <a:gradFill>
                  <a:gsLst>
                    <a:gs pos="4000">
                      <a:schemeClr val="bg1"/>
                    </a:gs>
                    <a:gs pos="50000">
                      <a:schemeClr val="bg1">
                        <a:lumMod val="85000"/>
                      </a:schemeClr>
                    </a:gs>
                    <a:gs pos="96000">
                      <a:schemeClr val="accent5">
                        <a:lumMod val="60000"/>
                        <a:lumOff val="40000"/>
                      </a:schemeClr>
                    </a:gs>
                    <a:gs pos="82000">
                      <a:schemeClr val="accent2">
                        <a:lumMod val="60000"/>
                        <a:lumOff val="40000"/>
                      </a:schemeClr>
                    </a:gs>
                  </a:gsLst>
                  <a:lin ang="5400000" scaled="0"/>
                </a:gradFill>
                <a:ln w="2540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9B0D-4922-B725-94C4610462F8}"/>
                </c:ext>
                <c:ext xmlns:c15="http://schemas.microsoft.com/office/drawing/2012/chart" uri="{CE6537A1-D6FC-4f65-9D91-7224C49458BB}">
                  <c15:layout>
                    <c:manualLayout>
                      <c:w val="0.24875685675541279"/>
                      <c:h val="0.12273112567311929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6.2769000067858377E-3"/>
                  <c:y val="-0.11340544830673899"/>
                </c:manualLayout>
              </c:layout>
              <c:spPr>
                <a:gradFill>
                  <a:gsLst>
                    <a:gs pos="4000">
                      <a:schemeClr val="bg1"/>
                    </a:gs>
                    <a:gs pos="50000">
                      <a:schemeClr val="bg1">
                        <a:lumMod val="85000"/>
                      </a:schemeClr>
                    </a:gs>
                    <a:gs pos="96000">
                      <a:schemeClr val="accent5">
                        <a:lumMod val="60000"/>
                        <a:lumOff val="40000"/>
                      </a:schemeClr>
                    </a:gs>
                    <a:gs pos="82000">
                      <a:schemeClr val="accent2">
                        <a:lumMod val="60000"/>
                        <a:lumOff val="40000"/>
                      </a:schemeClr>
                    </a:gs>
                  </a:gsLst>
                  <a:lin ang="5400000" scaled="0"/>
                </a:gradFill>
                <a:ln w="2540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B0D-4922-B725-94C4610462F8}"/>
                </c:ext>
                <c:ext xmlns:c15="http://schemas.microsoft.com/office/drawing/2012/chart" uri="{CE6537A1-D6FC-4f65-9D91-7224C49458BB}">
                  <c15:layout>
                    <c:manualLayout>
                      <c:w val="0.26448303596160327"/>
                      <c:h val="0.14641926196219027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2.2046161537606933E-2"/>
                  <c:y val="-4.0868076561675411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1C7674D-E615-4B3B-A592-E19A89E98D66}" type="VALUE">
                      <a:rPr lang="en-US" smtClean="0"/>
                      <a:pPr>
                        <a:defRPr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r>
                      <a:rPr lang="en-US" dirty="0"/>
                      <a:t>,0</a:t>
                    </a:r>
                  </a:p>
                </c:rich>
              </c:tx>
              <c:spPr>
                <a:gradFill rotWithShape="1">
                  <a:gsLst>
                    <a:gs pos="4000">
                      <a:schemeClr val="bg1"/>
                    </a:gs>
                    <a:gs pos="50000">
                      <a:schemeClr val="bg1">
                        <a:lumMod val="85000"/>
                      </a:schemeClr>
                    </a:gs>
                    <a:gs pos="96000">
                      <a:schemeClr val="accent5">
                        <a:lumMod val="60000"/>
                        <a:lumOff val="40000"/>
                      </a:schemeClr>
                    </a:gs>
                    <a:gs pos="82000">
                      <a:schemeClr val="accent2">
                        <a:lumMod val="60000"/>
                        <a:lumOff val="40000"/>
                      </a:schemeClr>
                    </a:gs>
                  </a:gsLst>
                  <a:lin ang="5400000" scaled="0"/>
                </a:gradFill>
                <a:ln w="2540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9B0D-4922-B725-94C4610462F8}"/>
                </c:ext>
                <c:ext xmlns:c15="http://schemas.microsoft.com/office/drawing/2012/chart" uri="{CE6537A1-D6FC-4f65-9D91-7224C49458BB}">
                  <c15:layout>
                    <c:manualLayout>
                      <c:w val="0.15708624967596194"/>
                      <c:h val="8.3705251357686042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pPr>
                      <a:defRPr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407225C-3311-46F1-A4BC-025C1255F256}" type="VALUE">
                      <a:rPr lang="en-US" smtClean="0"/>
                      <a:pPr>
                        <a:defRPr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spPr>
                <a:gradFill>
                  <a:gsLst>
                    <a:gs pos="4000">
                      <a:schemeClr val="bg1"/>
                    </a:gs>
                    <a:gs pos="50000">
                      <a:schemeClr val="bg1">
                        <a:lumMod val="85000"/>
                      </a:schemeClr>
                    </a:gs>
                    <a:gs pos="96000">
                      <a:schemeClr val="accent5">
                        <a:lumMod val="60000"/>
                        <a:lumOff val="40000"/>
                      </a:schemeClr>
                    </a:gs>
                    <a:gs pos="82000">
                      <a:schemeClr val="accent2">
                        <a:lumMod val="60000"/>
                        <a:lumOff val="40000"/>
                      </a:schemeClr>
                    </a:gs>
                  </a:gsLst>
                  <a:lin ang="5400000" scaled="0"/>
                </a:gradFill>
                <a:ln w="2540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B0D-4922-B725-94C4610462F8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gradFill>
                <a:gsLst>
                  <a:gs pos="4000">
                    <a:schemeClr val="bg1"/>
                  </a:gs>
                  <a:gs pos="50000">
                    <a:schemeClr val="bg1">
                      <a:lumMod val="85000"/>
                    </a:schemeClr>
                  </a:gs>
                  <a:gs pos="96000">
                    <a:schemeClr val="accent5">
                      <a:lumMod val="60000"/>
                      <a:lumOff val="40000"/>
                    </a:schemeClr>
                  </a:gs>
                  <a:gs pos="82000">
                    <a:schemeClr val="accent2">
                      <a:lumMod val="60000"/>
                      <a:lumOff val="40000"/>
                    </a:schemeClr>
                  </a:gs>
                </a:gsLst>
                <a:lin ang="5400000" scaled="0"/>
              </a:gradFill>
              <a:ln w="25400">
                <a:solidFill>
                  <a:schemeClr val="accent2">
                    <a:lumMod val="60000"/>
                    <a:lumOff val="40000"/>
                  </a:schemeClr>
                </a:solidFill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m/d/yyyy</c:formatCode>
                <c:ptCount val="2"/>
                <c:pt idx="0">
                  <c:v>44197</c:v>
                </c:pt>
                <c:pt idx="1">
                  <c:v>44562</c:v>
                </c:pt>
              </c:numCache>
            </c:numRef>
          </c:cat>
          <c:val>
            <c:numRef>
              <c:f>Лист1!$B$2:$B$3</c:f>
              <c:numCache>
                <c:formatCode>#\ ##0.0</c:formatCode>
                <c:ptCount val="2"/>
                <c:pt idx="0">
                  <c:v>5700</c:v>
                </c:pt>
                <c:pt idx="1">
                  <c:v>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9B0D-4922-B725-94C4610462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7878184"/>
        <c:axId val="317872696"/>
      </c:lineChart>
      <c:dateAx>
        <c:axId val="317878184"/>
        <c:scaling>
          <c:orientation val="minMax"/>
        </c:scaling>
        <c:delete val="0"/>
        <c:axPos val="b"/>
        <c:numFmt formatCode="m/d/yyyy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317872696"/>
        <c:crosses val="autoZero"/>
        <c:auto val="1"/>
        <c:lblOffset val="100"/>
        <c:baseTimeUnit val="years"/>
      </c:dateAx>
      <c:valAx>
        <c:axId val="317872696"/>
        <c:scaling>
          <c:orientation val="minMax"/>
          <c:max val="5700"/>
          <c:min val="0"/>
        </c:scaling>
        <c:delete val="0"/>
        <c:axPos val="l"/>
        <c:majorGridlines/>
        <c:numFmt formatCode="#\ ##0.0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317878184"/>
        <c:crosses val="autoZero"/>
        <c:crossBetween val="between"/>
      </c:valAx>
    </c:plotArea>
    <c:plotVisOnly val="1"/>
    <c:dispBlanksAs val="gap"/>
    <c:showDLblsOverMax val="0"/>
  </c:chart>
  <c:spPr>
    <a:noFill/>
  </c:spPr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18T09:08:25.141" idx="1">
    <p:pos x="5647" y="119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2-07T16:47:09.150" idx="1">
    <p:pos x="5661" y="458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2-07T16:47:09.150" idx="1">
    <p:pos x="5661" y="458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2-07T16:47:09.150" idx="1">
    <p:pos x="5661" y="458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4" Type="http://schemas.openxmlformats.org/officeDocument/2006/relationships/image" Target="../media/image4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Relationship Id="rId4" Type="http://schemas.openxmlformats.org/officeDocument/2006/relationships/image" Target="../media/image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F3051D-5701-4B39-9783-8AF59AE3AF62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5732C34-4191-4435-AFD9-B32563B6EC16}">
      <dgm:prSet/>
      <dgm:spPr>
        <a:blipFill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ru-RU"/>
        </a:p>
      </dgm:t>
    </dgm:pt>
    <dgm:pt modelId="{83C37A9C-8604-44EE-902C-D7B894CCE1D6}" type="parTrans" cxnId="{B17D4593-DB4B-409A-A33B-7A52BE8B97BE}">
      <dgm:prSet/>
      <dgm:spPr/>
      <dgm:t>
        <a:bodyPr/>
        <a:lstStyle/>
        <a:p>
          <a:endParaRPr lang="ru-RU"/>
        </a:p>
      </dgm:t>
    </dgm:pt>
    <dgm:pt modelId="{42266CBA-C655-4A0A-AEA0-97B216835614}" type="sibTrans" cxnId="{B17D4593-DB4B-409A-A33B-7A52BE8B97BE}">
      <dgm:prSet/>
      <dgm:spPr/>
      <dgm:t>
        <a:bodyPr/>
        <a:lstStyle/>
        <a:p>
          <a:endParaRPr lang="ru-RU"/>
        </a:p>
      </dgm:t>
    </dgm:pt>
    <dgm:pt modelId="{B1469834-5646-4349-A016-B2847382456F}">
      <dgm:prSet phldrT="[Текст]" phldr="1" custT="1"/>
      <dgm:spPr>
        <a:blipFill rotWithShape="0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  <dgm:t>
        <a:bodyPr/>
        <a:lstStyle/>
        <a:p>
          <a:endParaRPr lang="ru-RU" sz="400" dirty="0"/>
        </a:p>
      </dgm:t>
    </dgm:pt>
    <dgm:pt modelId="{C7215F23-DE65-4A6A-85B3-267C724D652A}" type="sibTrans" cxnId="{FE1BE873-5C2E-496E-819D-7EA7ACB9583F}">
      <dgm:prSet/>
      <dgm:spPr/>
      <dgm:t>
        <a:bodyPr/>
        <a:lstStyle/>
        <a:p>
          <a:endParaRPr lang="ru-RU"/>
        </a:p>
      </dgm:t>
    </dgm:pt>
    <dgm:pt modelId="{96CB2CC6-2EE0-4583-8013-064DEEF3F0F3}" type="parTrans" cxnId="{FE1BE873-5C2E-496E-819D-7EA7ACB9583F}">
      <dgm:prSet/>
      <dgm:spPr/>
      <dgm:t>
        <a:bodyPr/>
        <a:lstStyle/>
        <a:p>
          <a:endParaRPr lang="ru-RU"/>
        </a:p>
      </dgm:t>
    </dgm:pt>
    <dgm:pt modelId="{DBDF9873-CDE2-44CC-AA4A-6158C1BC6389}">
      <dgm:prSet phldrT="[Текст]" phldr="1" custT="1"/>
      <dgm:spPr>
        <a:blipFill dpi="0"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t="1" r="-25000" b="11449"/>
          </a:stretch>
        </a:blipFill>
      </dgm:spPr>
      <dgm:t>
        <a:bodyPr/>
        <a:lstStyle/>
        <a:p>
          <a:endParaRPr lang="ru-RU" sz="400" dirty="0"/>
        </a:p>
      </dgm:t>
    </dgm:pt>
    <dgm:pt modelId="{19A73A7A-1B46-47FE-B275-9DDD88856962}" type="sibTrans" cxnId="{A0852727-DFA4-4E28-89E8-F061354A4DA9}">
      <dgm:prSet/>
      <dgm:spPr/>
      <dgm:t>
        <a:bodyPr/>
        <a:lstStyle/>
        <a:p>
          <a:endParaRPr lang="ru-RU"/>
        </a:p>
      </dgm:t>
    </dgm:pt>
    <dgm:pt modelId="{D6BDC605-A3AA-44E3-9EB1-C0D99DEBBF17}" type="parTrans" cxnId="{A0852727-DFA4-4E28-89E8-F061354A4DA9}">
      <dgm:prSet/>
      <dgm:spPr/>
      <dgm:t>
        <a:bodyPr/>
        <a:lstStyle/>
        <a:p>
          <a:endParaRPr lang="ru-RU"/>
        </a:p>
      </dgm:t>
    </dgm:pt>
    <dgm:pt modelId="{0231F8E0-F7D0-419F-A78F-6DE73F2634BB}">
      <dgm:prSet phldrT="[Текст]" custT="1"/>
      <dgm:spPr>
        <a:blipFill rotWithShape="0">
          <a:blip xmlns:r="http://schemas.openxmlformats.org/officeDocument/2006/relationships" r:embed="rId4"/>
          <a:tile tx="0" ty="0" sx="100000" sy="100000" flip="none" algn="tl"/>
        </a:blipFill>
        <a:ln>
          <a:solidFill>
            <a:schemeClr val="bg1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ru-RU" sz="18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7BAFDA4-B83D-4FC8-84E9-C1110075E7E9}" type="sibTrans" cxnId="{DB15E9CE-A907-4678-84F9-7DEECBEA2A52}">
      <dgm:prSet/>
      <dgm:spPr/>
      <dgm:t>
        <a:bodyPr/>
        <a:lstStyle/>
        <a:p>
          <a:endParaRPr lang="ru-RU"/>
        </a:p>
      </dgm:t>
    </dgm:pt>
    <dgm:pt modelId="{7B1B6592-1290-44FF-9563-24EC6EAFDA62}" type="parTrans" cxnId="{DB15E9CE-A907-4678-84F9-7DEECBEA2A52}">
      <dgm:prSet/>
      <dgm:spPr/>
      <dgm:t>
        <a:bodyPr/>
        <a:lstStyle/>
        <a:p>
          <a:endParaRPr lang="ru-RU"/>
        </a:p>
      </dgm:t>
    </dgm:pt>
    <dgm:pt modelId="{EBD395BA-A095-419F-9640-D47A1B836BB3}" type="pres">
      <dgm:prSet presAssocID="{22F3051D-5701-4B39-9783-8AF59AE3AF62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569BBF5-19D0-4C14-85FB-616AC85119AA}" type="pres">
      <dgm:prSet presAssocID="{22F3051D-5701-4B39-9783-8AF59AE3AF62}" presName="matrix" presStyleCnt="0"/>
      <dgm:spPr/>
    </dgm:pt>
    <dgm:pt modelId="{52D67E30-B462-4989-93CA-E78907AD9464}" type="pres">
      <dgm:prSet presAssocID="{22F3051D-5701-4B39-9783-8AF59AE3AF62}" presName="tile1" presStyleLbl="node1" presStyleIdx="0" presStyleCnt="4" custScaleX="66194" custScaleY="52709" custLinFactNeighborX="-7003" custLinFactNeighborY="-15994"/>
      <dgm:spPr/>
      <dgm:t>
        <a:bodyPr/>
        <a:lstStyle/>
        <a:p>
          <a:endParaRPr lang="ru-RU"/>
        </a:p>
      </dgm:t>
    </dgm:pt>
    <dgm:pt modelId="{A1F4437E-1E2D-4773-81F3-77611512B124}" type="pres">
      <dgm:prSet presAssocID="{22F3051D-5701-4B39-9783-8AF59AE3AF62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1BCABA-39CD-48E1-8404-C44D37E4430A}" type="pres">
      <dgm:prSet presAssocID="{22F3051D-5701-4B39-9783-8AF59AE3AF62}" presName="tile2" presStyleLbl="node1" presStyleIdx="1" presStyleCnt="4" custScaleX="63126" custScaleY="75239" custLinFactNeighborX="26131" custLinFactNeighborY="-3968"/>
      <dgm:spPr/>
      <dgm:t>
        <a:bodyPr/>
        <a:lstStyle/>
        <a:p>
          <a:endParaRPr lang="ru-RU"/>
        </a:p>
      </dgm:t>
    </dgm:pt>
    <dgm:pt modelId="{3C0890FC-2347-47FF-BE35-073E0214FCC6}" type="pres">
      <dgm:prSet presAssocID="{22F3051D-5701-4B39-9783-8AF59AE3AF62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FB96A4-0BF7-4287-A47D-B5D17EAD24C8}" type="pres">
      <dgm:prSet presAssocID="{22F3051D-5701-4B39-9783-8AF59AE3AF62}" presName="tile3" presStyleLbl="node1" presStyleIdx="2" presStyleCnt="4" custScaleX="50819" custScaleY="74279" custLinFactNeighborX="32121" custLinFactNeighborY="18533"/>
      <dgm:spPr/>
      <dgm:t>
        <a:bodyPr/>
        <a:lstStyle/>
        <a:p>
          <a:endParaRPr lang="ru-RU"/>
        </a:p>
      </dgm:t>
    </dgm:pt>
    <dgm:pt modelId="{9AFF110A-8784-4BB8-A08D-0911F75D14D9}" type="pres">
      <dgm:prSet presAssocID="{22F3051D-5701-4B39-9783-8AF59AE3AF62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C8670D-04EE-4BCC-8BFA-F177A6B35116}" type="pres">
      <dgm:prSet presAssocID="{22F3051D-5701-4B39-9783-8AF59AE3AF62}" presName="tile4" presStyleLbl="node1" presStyleIdx="3" presStyleCnt="4" custScaleX="73770" custScaleY="56660" custLinFactNeighborX="-2269" custLinFactNeighborY="-18867"/>
      <dgm:spPr/>
    </dgm:pt>
    <dgm:pt modelId="{8596FB00-BE86-4E99-B7CE-096CD0068BD3}" type="pres">
      <dgm:prSet presAssocID="{22F3051D-5701-4B39-9783-8AF59AE3AF62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1CE2DAC-8009-48F9-937B-F5DED116F5BB}" type="pres">
      <dgm:prSet presAssocID="{22F3051D-5701-4B39-9783-8AF59AE3AF62}" presName="centerTile" presStyleLbl="fgShp" presStyleIdx="0" presStyleCnt="1" custScaleX="275931" custScaleY="153271" custLinFactNeighborX="-34605" custLinFactNeighborY="5438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2F9EC25B-C4D6-4592-B2A8-4FE452C5FD72}" type="presOf" srcId="{65732C34-4191-4435-AFD9-B32563B6EC16}" destId="{9AFF110A-8784-4BB8-A08D-0911F75D14D9}" srcOrd="1" destOrd="0" presId="urn:microsoft.com/office/officeart/2005/8/layout/matrix1"/>
    <dgm:cxn modelId="{A0C8DC13-F0E0-4B8D-8F90-56CBB6B67BB7}" type="presOf" srcId="{0231F8E0-F7D0-419F-A78F-6DE73F2634BB}" destId="{71CE2DAC-8009-48F9-937B-F5DED116F5BB}" srcOrd="0" destOrd="0" presId="urn:microsoft.com/office/officeart/2005/8/layout/matrix1"/>
    <dgm:cxn modelId="{FE1BE873-5C2E-496E-819D-7EA7ACB9583F}" srcId="{0231F8E0-F7D0-419F-A78F-6DE73F2634BB}" destId="{B1469834-5646-4349-A016-B2847382456F}" srcOrd="0" destOrd="0" parTransId="{96CB2CC6-2EE0-4583-8013-064DEEF3F0F3}" sibTransId="{C7215F23-DE65-4A6A-85B3-267C724D652A}"/>
    <dgm:cxn modelId="{DB15E9CE-A907-4678-84F9-7DEECBEA2A52}" srcId="{22F3051D-5701-4B39-9783-8AF59AE3AF62}" destId="{0231F8E0-F7D0-419F-A78F-6DE73F2634BB}" srcOrd="0" destOrd="0" parTransId="{7B1B6592-1290-44FF-9563-24EC6EAFDA62}" sibTransId="{D7BAFDA4-B83D-4FC8-84E9-C1110075E7E9}"/>
    <dgm:cxn modelId="{A1A4F91B-0CD5-40D2-8160-10882FC73EC7}" type="presOf" srcId="{DBDF9873-CDE2-44CC-AA4A-6158C1BC6389}" destId="{3C0890FC-2347-47FF-BE35-073E0214FCC6}" srcOrd="1" destOrd="0" presId="urn:microsoft.com/office/officeart/2005/8/layout/matrix1"/>
    <dgm:cxn modelId="{F561D14A-0237-4961-9E36-0111275C16E1}" type="presOf" srcId="{B1469834-5646-4349-A016-B2847382456F}" destId="{A1F4437E-1E2D-4773-81F3-77611512B124}" srcOrd="1" destOrd="0" presId="urn:microsoft.com/office/officeart/2005/8/layout/matrix1"/>
    <dgm:cxn modelId="{A8E8692D-F196-42FD-9250-2094CD3A12FD}" type="presOf" srcId="{B1469834-5646-4349-A016-B2847382456F}" destId="{52D67E30-B462-4989-93CA-E78907AD9464}" srcOrd="0" destOrd="0" presId="urn:microsoft.com/office/officeart/2005/8/layout/matrix1"/>
    <dgm:cxn modelId="{29D9F514-BD2F-48A5-8485-0A600CFC8F43}" type="presOf" srcId="{DBDF9873-CDE2-44CC-AA4A-6158C1BC6389}" destId="{B91BCABA-39CD-48E1-8404-C44D37E4430A}" srcOrd="0" destOrd="0" presId="urn:microsoft.com/office/officeart/2005/8/layout/matrix1"/>
    <dgm:cxn modelId="{A0852727-DFA4-4E28-89E8-F061354A4DA9}" srcId="{0231F8E0-F7D0-419F-A78F-6DE73F2634BB}" destId="{DBDF9873-CDE2-44CC-AA4A-6158C1BC6389}" srcOrd="1" destOrd="0" parTransId="{D6BDC605-A3AA-44E3-9EB1-C0D99DEBBF17}" sibTransId="{19A73A7A-1B46-47FE-B275-9DDD88856962}"/>
    <dgm:cxn modelId="{E841AACF-4B8E-40C8-88C2-B3E6917312CF}" type="presOf" srcId="{22F3051D-5701-4B39-9783-8AF59AE3AF62}" destId="{EBD395BA-A095-419F-9640-D47A1B836BB3}" srcOrd="0" destOrd="0" presId="urn:microsoft.com/office/officeart/2005/8/layout/matrix1"/>
    <dgm:cxn modelId="{594543DC-33C1-4AA2-A4F9-217DBC3C7A97}" type="presOf" srcId="{65732C34-4191-4435-AFD9-B32563B6EC16}" destId="{52FB96A4-0BF7-4287-A47D-B5D17EAD24C8}" srcOrd="0" destOrd="0" presId="urn:microsoft.com/office/officeart/2005/8/layout/matrix1"/>
    <dgm:cxn modelId="{B17D4593-DB4B-409A-A33B-7A52BE8B97BE}" srcId="{0231F8E0-F7D0-419F-A78F-6DE73F2634BB}" destId="{65732C34-4191-4435-AFD9-B32563B6EC16}" srcOrd="2" destOrd="0" parTransId="{83C37A9C-8604-44EE-902C-D7B894CCE1D6}" sibTransId="{42266CBA-C655-4A0A-AEA0-97B216835614}"/>
    <dgm:cxn modelId="{B89F89F9-B115-44FB-A50B-6BFA46D0F9B6}" type="presParOf" srcId="{EBD395BA-A095-419F-9640-D47A1B836BB3}" destId="{0569BBF5-19D0-4C14-85FB-616AC85119AA}" srcOrd="0" destOrd="0" presId="urn:microsoft.com/office/officeart/2005/8/layout/matrix1"/>
    <dgm:cxn modelId="{0E8DFA1B-D9A6-479B-A55A-0E20243C0840}" type="presParOf" srcId="{0569BBF5-19D0-4C14-85FB-616AC85119AA}" destId="{52D67E30-B462-4989-93CA-E78907AD9464}" srcOrd="0" destOrd="0" presId="urn:microsoft.com/office/officeart/2005/8/layout/matrix1"/>
    <dgm:cxn modelId="{BD7DDB83-A6DE-4114-9E00-0A12F5E41894}" type="presParOf" srcId="{0569BBF5-19D0-4C14-85FB-616AC85119AA}" destId="{A1F4437E-1E2D-4773-81F3-77611512B124}" srcOrd="1" destOrd="0" presId="urn:microsoft.com/office/officeart/2005/8/layout/matrix1"/>
    <dgm:cxn modelId="{A784EBA4-0542-4B42-AF76-2F73CDB5FB7C}" type="presParOf" srcId="{0569BBF5-19D0-4C14-85FB-616AC85119AA}" destId="{B91BCABA-39CD-48E1-8404-C44D37E4430A}" srcOrd="2" destOrd="0" presId="urn:microsoft.com/office/officeart/2005/8/layout/matrix1"/>
    <dgm:cxn modelId="{CB79873D-1416-4E88-AB0C-22C5F5F36CDE}" type="presParOf" srcId="{0569BBF5-19D0-4C14-85FB-616AC85119AA}" destId="{3C0890FC-2347-47FF-BE35-073E0214FCC6}" srcOrd="3" destOrd="0" presId="urn:microsoft.com/office/officeart/2005/8/layout/matrix1"/>
    <dgm:cxn modelId="{0A852DA6-DCB4-4E05-963A-54BE2F27CE1A}" type="presParOf" srcId="{0569BBF5-19D0-4C14-85FB-616AC85119AA}" destId="{52FB96A4-0BF7-4287-A47D-B5D17EAD24C8}" srcOrd="4" destOrd="0" presId="urn:microsoft.com/office/officeart/2005/8/layout/matrix1"/>
    <dgm:cxn modelId="{808E0D6E-3976-4180-AF93-6AB740A11C60}" type="presParOf" srcId="{0569BBF5-19D0-4C14-85FB-616AC85119AA}" destId="{9AFF110A-8784-4BB8-A08D-0911F75D14D9}" srcOrd="5" destOrd="0" presId="urn:microsoft.com/office/officeart/2005/8/layout/matrix1"/>
    <dgm:cxn modelId="{F2F5DCF6-C3BD-4B02-BBF5-9578FDD19FF4}" type="presParOf" srcId="{0569BBF5-19D0-4C14-85FB-616AC85119AA}" destId="{F8C8670D-04EE-4BCC-8BFA-F177A6B35116}" srcOrd="6" destOrd="0" presId="urn:microsoft.com/office/officeart/2005/8/layout/matrix1"/>
    <dgm:cxn modelId="{A3BA47F2-DF9D-485A-BBA9-D4D528B77E1D}" type="presParOf" srcId="{0569BBF5-19D0-4C14-85FB-616AC85119AA}" destId="{8596FB00-BE86-4E99-B7CE-096CD0068BD3}" srcOrd="7" destOrd="0" presId="urn:microsoft.com/office/officeart/2005/8/layout/matrix1"/>
    <dgm:cxn modelId="{443CD72D-EE25-4944-BB52-90E88BC4AD7A}" type="presParOf" srcId="{EBD395BA-A095-419F-9640-D47A1B836BB3}" destId="{71CE2DAC-8009-48F9-937B-F5DED116F5BB}" srcOrd="1" destOrd="0" presId="urn:microsoft.com/office/officeart/2005/8/layout/matrix1"/>
  </dgm:cxnLst>
  <dgm:bg>
    <a:noFill/>
  </dgm:bg>
  <dgm:whole>
    <a:ln w="76200">
      <a:solidFill>
        <a:schemeClr val="accent5">
          <a:lumMod val="7500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2355BA-A6EA-4A98-8B41-392ECA048D88}" type="doc">
      <dgm:prSet loTypeId="urn:microsoft.com/office/officeart/2005/8/layout/gear1" loCatId="cycle" qsTypeId="urn:microsoft.com/office/officeart/2005/8/quickstyle/3d5" qsCatId="3D" csTypeId="urn:microsoft.com/office/officeart/2005/8/colors/colorful2" csCatId="colorful" phldr="1"/>
      <dgm:spPr/>
    </dgm:pt>
    <dgm:pt modelId="{FA26B107-16FC-4A74-9C5C-116AAFF8E0B8}">
      <dgm:prSet phldrT="[Текст]" custT="1"/>
      <dgm:spPr>
        <a:solidFill>
          <a:srgbClr val="CCFF66"/>
        </a:solidFill>
      </dgm:spPr>
      <dgm:t>
        <a:bodyPr/>
        <a:lstStyle/>
        <a:p>
          <a:r>
            <a:rPr lang="ru-RU" sz="1400" dirty="0">
              <a:solidFill>
                <a:schemeClr val="tx1"/>
              </a:solidFill>
            </a:rPr>
            <a:t>РЕЗУЛЬТАТЫ= УРОВЕНЬ ЖИЗНИ</a:t>
          </a:r>
        </a:p>
      </dgm:t>
    </dgm:pt>
    <dgm:pt modelId="{318121C7-4D3F-4968-8B00-C85A67D1BD25}" type="parTrans" cxnId="{D4B06DF7-8842-4276-804D-B8B242B0ABB9}">
      <dgm:prSet/>
      <dgm:spPr/>
      <dgm:t>
        <a:bodyPr/>
        <a:lstStyle/>
        <a:p>
          <a:endParaRPr lang="ru-RU"/>
        </a:p>
      </dgm:t>
    </dgm:pt>
    <dgm:pt modelId="{35EFAD3E-9862-460E-889F-621196B76DFE}" type="sibTrans" cxnId="{D4B06DF7-8842-4276-804D-B8B242B0ABB9}">
      <dgm:prSet/>
      <dgm:spPr>
        <a:solidFill>
          <a:srgbClr val="CCFF66"/>
        </a:solidFill>
      </dgm:spPr>
      <dgm:t>
        <a:bodyPr/>
        <a:lstStyle/>
        <a:p>
          <a:endParaRPr lang="ru-RU"/>
        </a:p>
      </dgm:t>
    </dgm:pt>
    <dgm:pt modelId="{E5F5DEBB-55C6-488F-A7CE-2D3F00EE1E74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sz="1100" dirty="0">
              <a:solidFill>
                <a:schemeClr val="tx1"/>
              </a:solidFill>
            </a:rPr>
            <a:t>Доходы</a:t>
          </a:r>
        </a:p>
      </dgm:t>
    </dgm:pt>
    <dgm:pt modelId="{175F8834-ED9E-4F92-AB6D-965AECD63E96}" type="parTrans" cxnId="{E83ABD9A-5D20-4DB1-9A5C-20DC73542985}">
      <dgm:prSet/>
      <dgm:spPr/>
      <dgm:t>
        <a:bodyPr/>
        <a:lstStyle/>
        <a:p>
          <a:endParaRPr lang="ru-RU"/>
        </a:p>
      </dgm:t>
    </dgm:pt>
    <dgm:pt modelId="{B9E34FB6-085D-4D51-A89A-55F49711618C}" type="sibTrans" cxnId="{E83ABD9A-5D20-4DB1-9A5C-20DC73542985}">
      <dgm:prSet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0176EB6E-27E0-47E9-8D9E-B56E8715081B}">
      <dgm:prSet phldrT="[Текст]" custT="1"/>
      <dgm:spPr>
        <a:solidFill>
          <a:srgbClr val="FF9999"/>
        </a:solidFill>
      </dgm:spPr>
      <dgm:t>
        <a:bodyPr/>
        <a:lstStyle/>
        <a:p>
          <a:r>
            <a:rPr lang="ru-RU" sz="1200" dirty="0">
              <a:solidFill>
                <a:schemeClr val="tx1"/>
              </a:solidFill>
            </a:rPr>
            <a:t>Расходы</a:t>
          </a:r>
        </a:p>
      </dgm:t>
    </dgm:pt>
    <dgm:pt modelId="{BF22582A-37C1-4D02-A899-0CA9D08573A8}" type="parTrans" cxnId="{D17D6A1C-834F-4C79-98D9-B6A5138B6CF1}">
      <dgm:prSet/>
      <dgm:spPr/>
      <dgm:t>
        <a:bodyPr/>
        <a:lstStyle/>
        <a:p>
          <a:endParaRPr lang="ru-RU"/>
        </a:p>
      </dgm:t>
    </dgm:pt>
    <dgm:pt modelId="{9705ED56-AA9A-4D70-873C-B4808291DB11}" type="sibTrans" cxnId="{D17D6A1C-834F-4C79-98D9-B6A5138B6CF1}">
      <dgm:prSet/>
      <dgm:spPr>
        <a:solidFill>
          <a:srgbClr val="FF9999"/>
        </a:solidFill>
      </dgm:spPr>
      <dgm:t>
        <a:bodyPr/>
        <a:lstStyle/>
        <a:p>
          <a:endParaRPr lang="ru-RU"/>
        </a:p>
      </dgm:t>
    </dgm:pt>
    <dgm:pt modelId="{FD101E67-68E2-43DE-BE9D-24F0255BAB5A}" type="pres">
      <dgm:prSet presAssocID="{F42355BA-A6EA-4A98-8B41-392ECA048D88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0D9EE28D-1642-4E94-BFF6-6CCBFFEDFCC7}" type="pres">
      <dgm:prSet presAssocID="{FA26B107-16FC-4A74-9C5C-116AAFF8E0B8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B26B3A-6ECC-49BC-8A26-1B4E7322213B}" type="pres">
      <dgm:prSet presAssocID="{FA26B107-16FC-4A74-9C5C-116AAFF8E0B8}" presName="gear1srcNode" presStyleLbl="node1" presStyleIdx="0" presStyleCnt="3"/>
      <dgm:spPr/>
      <dgm:t>
        <a:bodyPr/>
        <a:lstStyle/>
        <a:p>
          <a:endParaRPr lang="ru-RU"/>
        </a:p>
      </dgm:t>
    </dgm:pt>
    <dgm:pt modelId="{59FEDA5A-CBA7-4D2D-A7E2-295BFB4CD348}" type="pres">
      <dgm:prSet presAssocID="{FA26B107-16FC-4A74-9C5C-116AAFF8E0B8}" presName="gear1dstNode" presStyleLbl="node1" presStyleIdx="0" presStyleCnt="3"/>
      <dgm:spPr/>
      <dgm:t>
        <a:bodyPr/>
        <a:lstStyle/>
        <a:p>
          <a:endParaRPr lang="ru-RU"/>
        </a:p>
      </dgm:t>
    </dgm:pt>
    <dgm:pt modelId="{72E80FAE-0B13-45A7-90DF-7A776DB2FE20}" type="pres">
      <dgm:prSet presAssocID="{E5F5DEBB-55C6-488F-A7CE-2D3F00EE1E74}" presName="gear2" presStyleLbl="node1" presStyleIdx="1" presStyleCnt="3" custLinFactNeighborX="43555" custLinFactNeighborY="-2976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BAF544-7919-44CC-85CA-1EE256EFF852}" type="pres">
      <dgm:prSet presAssocID="{E5F5DEBB-55C6-488F-A7CE-2D3F00EE1E74}" presName="gear2srcNode" presStyleLbl="node1" presStyleIdx="1" presStyleCnt="3"/>
      <dgm:spPr/>
      <dgm:t>
        <a:bodyPr/>
        <a:lstStyle/>
        <a:p>
          <a:endParaRPr lang="ru-RU"/>
        </a:p>
      </dgm:t>
    </dgm:pt>
    <dgm:pt modelId="{CD4630BF-BCE1-4EEF-A275-5176C1337581}" type="pres">
      <dgm:prSet presAssocID="{E5F5DEBB-55C6-488F-A7CE-2D3F00EE1E74}" presName="gear2dstNode" presStyleLbl="node1" presStyleIdx="1" presStyleCnt="3"/>
      <dgm:spPr/>
      <dgm:t>
        <a:bodyPr/>
        <a:lstStyle/>
        <a:p>
          <a:endParaRPr lang="ru-RU"/>
        </a:p>
      </dgm:t>
    </dgm:pt>
    <dgm:pt modelId="{1ED6E249-5F44-4283-8D6F-3A8465A4CE28}" type="pres">
      <dgm:prSet presAssocID="{0176EB6E-27E0-47E9-8D9E-B56E8715081B}" presName="gear3" presStyleLbl="node1" presStyleIdx="2" presStyleCnt="3" custLinFactNeighborX="43793" custLinFactNeighborY="-3395"/>
      <dgm:spPr/>
      <dgm:t>
        <a:bodyPr/>
        <a:lstStyle/>
        <a:p>
          <a:endParaRPr lang="ru-RU"/>
        </a:p>
      </dgm:t>
    </dgm:pt>
    <dgm:pt modelId="{85FFB80A-37C5-4812-8DAB-43304F737D31}" type="pres">
      <dgm:prSet presAssocID="{0176EB6E-27E0-47E9-8D9E-B56E8715081B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D3201D-9300-4E9F-B0E7-2312D9BE5E18}" type="pres">
      <dgm:prSet presAssocID="{0176EB6E-27E0-47E9-8D9E-B56E8715081B}" presName="gear3srcNode" presStyleLbl="node1" presStyleIdx="2" presStyleCnt="3"/>
      <dgm:spPr/>
      <dgm:t>
        <a:bodyPr/>
        <a:lstStyle/>
        <a:p>
          <a:endParaRPr lang="ru-RU"/>
        </a:p>
      </dgm:t>
    </dgm:pt>
    <dgm:pt modelId="{8B5F0352-E4D8-4313-892B-7690E5208C47}" type="pres">
      <dgm:prSet presAssocID="{0176EB6E-27E0-47E9-8D9E-B56E8715081B}" presName="gear3dstNode" presStyleLbl="node1" presStyleIdx="2" presStyleCnt="3"/>
      <dgm:spPr/>
      <dgm:t>
        <a:bodyPr/>
        <a:lstStyle/>
        <a:p>
          <a:endParaRPr lang="ru-RU"/>
        </a:p>
      </dgm:t>
    </dgm:pt>
    <dgm:pt modelId="{A50E133E-5938-4087-8184-608D59CD9A45}" type="pres">
      <dgm:prSet presAssocID="{35EFAD3E-9862-460E-889F-621196B76DFE}" presName="connector1" presStyleLbl="sibTrans2D1" presStyleIdx="0" presStyleCnt="3"/>
      <dgm:spPr/>
      <dgm:t>
        <a:bodyPr/>
        <a:lstStyle/>
        <a:p>
          <a:endParaRPr lang="ru-RU"/>
        </a:p>
      </dgm:t>
    </dgm:pt>
    <dgm:pt modelId="{43EE7315-8E88-4296-BAC7-D801E6D47A21}" type="pres">
      <dgm:prSet presAssocID="{B9E34FB6-085D-4D51-A89A-55F49711618C}" presName="connector2" presStyleLbl="sibTrans2D1" presStyleIdx="1" presStyleCnt="3" custLinFactNeighborX="22299" custLinFactNeighborY="-19742"/>
      <dgm:spPr/>
      <dgm:t>
        <a:bodyPr/>
        <a:lstStyle/>
        <a:p>
          <a:endParaRPr lang="ru-RU"/>
        </a:p>
      </dgm:t>
    </dgm:pt>
    <dgm:pt modelId="{7B3A42DE-5A49-4CC9-BCD5-1E4708E8CBB5}" type="pres">
      <dgm:prSet presAssocID="{9705ED56-AA9A-4D70-873C-B4808291DB11}" presName="connector3" presStyleLbl="sibTrans2D1" presStyleIdx="2" presStyleCnt="3" custLinFactNeighborX="40281" custLinFactNeighborY="2818"/>
      <dgm:spPr/>
      <dgm:t>
        <a:bodyPr/>
        <a:lstStyle/>
        <a:p>
          <a:endParaRPr lang="ru-RU"/>
        </a:p>
      </dgm:t>
    </dgm:pt>
  </dgm:ptLst>
  <dgm:cxnLst>
    <dgm:cxn modelId="{E83ABD9A-5D20-4DB1-9A5C-20DC73542985}" srcId="{F42355BA-A6EA-4A98-8B41-392ECA048D88}" destId="{E5F5DEBB-55C6-488F-A7CE-2D3F00EE1E74}" srcOrd="1" destOrd="0" parTransId="{175F8834-ED9E-4F92-AB6D-965AECD63E96}" sibTransId="{B9E34FB6-085D-4D51-A89A-55F49711618C}"/>
    <dgm:cxn modelId="{D8082B43-9B5B-468F-80AB-31AFE68C4FD0}" type="presOf" srcId="{0176EB6E-27E0-47E9-8D9E-B56E8715081B}" destId="{85FFB80A-37C5-4812-8DAB-43304F737D31}" srcOrd="1" destOrd="0" presId="urn:microsoft.com/office/officeart/2005/8/layout/gear1"/>
    <dgm:cxn modelId="{D1B9129C-F443-4D4C-9E2F-38C1EBBDFEE9}" type="presOf" srcId="{FA26B107-16FC-4A74-9C5C-116AAFF8E0B8}" destId="{7EB26B3A-6ECC-49BC-8A26-1B4E7322213B}" srcOrd="1" destOrd="0" presId="urn:microsoft.com/office/officeart/2005/8/layout/gear1"/>
    <dgm:cxn modelId="{901FF9C9-AC53-4374-BA01-7BA86A931D38}" type="presOf" srcId="{FA26B107-16FC-4A74-9C5C-116AAFF8E0B8}" destId="{59FEDA5A-CBA7-4D2D-A7E2-295BFB4CD348}" srcOrd="2" destOrd="0" presId="urn:microsoft.com/office/officeart/2005/8/layout/gear1"/>
    <dgm:cxn modelId="{3F609ADD-4810-4944-9663-40143034BADD}" type="presOf" srcId="{F42355BA-A6EA-4A98-8B41-392ECA048D88}" destId="{FD101E67-68E2-43DE-BE9D-24F0255BAB5A}" srcOrd="0" destOrd="0" presId="urn:microsoft.com/office/officeart/2005/8/layout/gear1"/>
    <dgm:cxn modelId="{8261D699-3D28-483A-87B7-D550B979848C}" type="presOf" srcId="{0176EB6E-27E0-47E9-8D9E-B56E8715081B}" destId="{FAD3201D-9300-4E9F-B0E7-2312D9BE5E18}" srcOrd="2" destOrd="0" presId="urn:microsoft.com/office/officeart/2005/8/layout/gear1"/>
    <dgm:cxn modelId="{D17D6A1C-834F-4C79-98D9-B6A5138B6CF1}" srcId="{F42355BA-A6EA-4A98-8B41-392ECA048D88}" destId="{0176EB6E-27E0-47E9-8D9E-B56E8715081B}" srcOrd="2" destOrd="0" parTransId="{BF22582A-37C1-4D02-A899-0CA9D08573A8}" sibTransId="{9705ED56-AA9A-4D70-873C-B4808291DB11}"/>
    <dgm:cxn modelId="{92384DAE-61FC-4659-BB18-DBCC4D859F47}" type="presOf" srcId="{9705ED56-AA9A-4D70-873C-B4808291DB11}" destId="{7B3A42DE-5A49-4CC9-BCD5-1E4708E8CBB5}" srcOrd="0" destOrd="0" presId="urn:microsoft.com/office/officeart/2005/8/layout/gear1"/>
    <dgm:cxn modelId="{66FB578A-5B3B-42EF-98D9-D4EA0B812274}" type="presOf" srcId="{0176EB6E-27E0-47E9-8D9E-B56E8715081B}" destId="{1ED6E249-5F44-4283-8D6F-3A8465A4CE28}" srcOrd="0" destOrd="0" presId="urn:microsoft.com/office/officeart/2005/8/layout/gear1"/>
    <dgm:cxn modelId="{B2EC9D02-7929-497D-BB89-B419CCE9E1E1}" type="presOf" srcId="{FA26B107-16FC-4A74-9C5C-116AAFF8E0B8}" destId="{0D9EE28D-1642-4E94-BFF6-6CCBFFEDFCC7}" srcOrd="0" destOrd="0" presId="urn:microsoft.com/office/officeart/2005/8/layout/gear1"/>
    <dgm:cxn modelId="{D4B06DF7-8842-4276-804D-B8B242B0ABB9}" srcId="{F42355BA-A6EA-4A98-8B41-392ECA048D88}" destId="{FA26B107-16FC-4A74-9C5C-116AAFF8E0B8}" srcOrd="0" destOrd="0" parTransId="{318121C7-4D3F-4968-8B00-C85A67D1BD25}" sibTransId="{35EFAD3E-9862-460E-889F-621196B76DFE}"/>
    <dgm:cxn modelId="{F2563153-983C-4CB9-AE60-237D42F15DD3}" type="presOf" srcId="{E5F5DEBB-55C6-488F-A7CE-2D3F00EE1E74}" destId="{72E80FAE-0B13-45A7-90DF-7A776DB2FE20}" srcOrd="0" destOrd="0" presId="urn:microsoft.com/office/officeart/2005/8/layout/gear1"/>
    <dgm:cxn modelId="{28802EEA-F158-46EB-A71E-315F36D5A25A}" type="presOf" srcId="{E5F5DEBB-55C6-488F-A7CE-2D3F00EE1E74}" destId="{B4BAF544-7919-44CC-85CA-1EE256EFF852}" srcOrd="1" destOrd="0" presId="urn:microsoft.com/office/officeart/2005/8/layout/gear1"/>
    <dgm:cxn modelId="{DCD09DF3-3FF9-4D1B-8640-DDCB1ACD9E60}" type="presOf" srcId="{35EFAD3E-9862-460E-889F-621196B76DFE}" destId="{A50E133E-5938-4087-8184-608D59CD9A45}" srcOrd="0" destOrd="0" presId="urn:microsoft.com/office/officeart/2005/8/layout/gear1"/>
    <dgm:cxn modelId="{A3C21B93-E83E-4824-BC36-0FECC2B33C2A}" type="presOf" srcId="{E5F5DEBB-55C6-488F-A7CE-2D3F00EE1E74}" destId="{CD4630BF-BCE1-4EEF-A275-5176C1337581}" srcOrd="2" destOrd="0" presId="urn:microsoft.com/office/officeart/2005/8/layout/gear1"/>
    <dgm:cxn modelId="{9EB09172-7C6D-4E96-A812-14CDDAB50D38}" type="presOf" srcId="{0176EB6E-27E0-47E9-8D9E-B56E8715081B}" destId="{8B5F0352-E4D8-4313-892B-7690E5208C47}" srcOrd="3" destOrd="0" presId="urn:microsoft.com/office/officeart/2005/8/layout/gear1"/>
    <dgm:cxn modelId="{350BE33A-439B-49EB-B28A-2CA8E98A1364}" type="presOf" srcId="{B9E34FB6-085D-4D51-A89A-55F49711618C}" destId="{43EE7315-8E88-4296-BAC7-D801E6D47A21}" srcOrd="0" destOrd="0" presId="urn:microsoft.com/office/officeart/2005/8/layout/gear1"/>
    <dgm:cxn modelId="{7A4B4805-1A60-4A86-A0A2-64C8D8AA2631}" type="presParOf" srcId="{FD101E67-68E2-43DE-BE9D-24F0255BAB5A}" destId="{0D9EE28D-1642-4E94-BFF6-6CCBFFEDFCC7}" srcOrd="0" destOrd="0" presId="urn:microsoft.com/office/officeart/2005/8/layout/gear1"/>
    <dgm:cxn modelId="{4114B4ED-9B1A-4F60-9045-47124BD9DDDA}" type="presParOf" srcId="{FD101E67-68E2-43DE-BE9D-24F0255BAB5A}" destId="{7EB26B3A-6ECC-49BC-8A26-1B4E7322213B}" srcOrd="1" destOrd="0" presId="urn:microsoft.com/office/officeart/2005/8/layout/gear1"/>
    <dgm:cxn modelId="{F182E160-31A4-4792-BECB-BCB09FFB8B9A}" type="presParOf" srcId="{FD101E67-68E2-43DE-BE9D-24F0255BAB5A}" destId="{59FEDA5A-CBA7-4D2D-A7E2-295BFB4CD348}" srcOrd="2" destOrd="0" presId="urn:microsoft.com/office/officeart/2005/8/layout/gear1"/>
    <dgm:cxn modelId="{216FE825-3308-4F99-9826-083D57E7696E}" type="presParOf" srcId="{FD101E67-68E2-43DE-BE9D-24F0255BAB5A}" destId="{72E80FAE-0B13-45A7-90DF-7A776DB2FE20}" srcOrd="3" destOrd="0" presId="urn:microsoft.com/office/officeart/2005/8/layout/gear1"/>
    <dgm:cxn modelId="{7C4A19EE-ED84-424A-B8F5-DF966D0BD63A}" type="presParOf" srcId="{FD101E67-68E2-43DE-BE9D-24F0255BAB5A}" destId="{B4BAF544-7919-44CC-85CA-1EE256EFF852}" srcOrd="4" destOrd="0" presId="urn:microsoft.com/office/officeart/2005/8/layout/gear1"/>
    <dgm:cxn modelId="{322439AF-FE48-441B-B519-7BB9BA80D6D9}" type="presParOf" srcId="{FD101E67-68E2-43DE-BE9D-24F0255BAB5A}" destId="{CD4630BF-BCE1-4EEF-A275-5176C1337581}" srcOrd="5" destOrd="0" presId="urn:microsoft.com/office/officeart/2005/8/layout/gear1"/>
    <dgm:cxn modelId="{8BBE1E32-9DAE-4C74-B2C3-6D534C73D06D}" type="presParOf" srcId="{FD101E67-68E2-43DE-BE9D-24F0255BAB5A}" destId="{1ED6E249-5F44-4283-8D6F-3A8465A4CE28}" srcOrd="6" destOrd="0" presId="urn:microsoft.com/office/officeart/2005/8/layout/gear1"/>
    <dgm:cxn modelId="{790EF27D-142C-4807-913D-B97EE7D49830}" type="presParOf" srcId="{FD101E67-68E2-43DE-BE9D-24F0255BAB5A}" destId="{85FFB80A-37C5-4812-8DAB-43304F737D31}" srcOrd="7" destOrd="0" presId="urn:microsoft.com/office/officeart/2005/8/layout/gear1"/>
    <dgm:cxn modelId="{4EC080F9-CF6D-45DF-BF1D-4718A11330A0}" type="presParOf" srcId="{FD101E67-68E2-43DE-BE9D-24F0255BAB5A}" destId="{FAD3201D-9300-4E9F-B0E7-2312D9BE5E18}" srcOrd="8" destOrd="0" presId="urn:microsoft.com/office/officeart/2005/8/layout/gear1"/>
    <dgm:cxn modelId="{F2673849-866D-4734-BADA-5DA1B25476B2}" type="presParOf" srcId="{FD101E67-68E2-43DE-BE9D-24F0255BAB5A}" destId="{8B5F0352-E4D8-4313-892B-7690E5208C47}" srcOrd="9" destOrd="0" presId="urn:microsoft.com/office/officeart/2005/8/layout/gear1"/>
    <dgm:cxn modelId="{CE39792E-A902-4E34-AECE-C6287F5D8D1E}" type="presParOf" srcId="{FD101E67-68E2-43DE-BE9D-24F0255BAB5A}" destId="{A50E133E-5938-4087-8184-608D59CD9A45}" srcOrd="10" destOrd="0" presId="urn:microsoft.com/office/officeart/2005/8/layout/gear1"/>
    <dgm:cxn modelId="{E0A106BF-0CC5-459B-915F-457F73FDE78F}" type="presParOf" srcId="{FD101E67-68E2-43DE-BE9D-24F0255BAB5A}" destId="{43EE7315-8E88-4296-BAC7-D801E6D47A21}" srcOrd="11" destOrd="0" presId="urn:microsoft.com/office/officeart/2005/8/layout/gear1"/>
    <dgm:cxn modelId="{17D8933B-8FA0-46A1-9837-4A8E824021CA}" type="presParOf" srcId="{FD101E67-68E2-43DE-BE9D-24F0255BAB5A}" destId="{7B3A42DE-5A49-4CC9-BCD5-1E4708E8CBB5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D67E30-B462-4989-93CA-E78907AD9464}">
      <dsp:nvSpPr>
        <dsp:cNvPr id="0" name=""/>
        <dsp:cNvSpPr/>
      </dsp:nvSpPr>
      <dsp:spPr>
        <a:xfrm rot="16200000">
          <a:off x="663426" y="-552451"/>
          <a:ext cx="1707961" cy="2907563"/>
        </a:xfrm>
        <a:prstGeom prst="round1Rect">
          <a:avLst/>
        </a:prstGeom>
        <a:blipFill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" tIns="28448" rIns="28448" bIns="28448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00" kern="1200" dirty="0"/>
        </a:p>
      </dsp:txBody>
      <dsp:txXfrm rot="5400000">
        <a:off x="63625" y="47350"/>
        <a:ext cx="2907563" cy="1280971"/>
      </dsp:txXfrm>
    </dsp:sp>
    <dsp:sp modelId="{B91BCABA-39CD-48E1-8404-C44D37E4430A}">
      <dsp:nvSpPr>
        <dsp:cNvPr id="0" name=""/>
        <dsp:cNvSpPr/>
      </dsp:nvSpPr>
      <dsp:spPr>
        <a:xfrm>
          <a:off x="5978900" y="72008"/>
          <a:ext cx="2772801" cy="2438014"/>
        </a:xfrm>
        <a:prstGeom prst="round1Rect">
          <a:avLst/>
        </a:prstGeom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t="1" r="-25000" b="11449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" tIns="28448" rIns="28448" bIns="28448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00" kern="1200" dirty="0"/>
        </a:p>
      </dsp:txBody>
      <dsp:txXfrm>
        <a:off x="5978900" y="72008"/>
        <a:ext cx="2772801" cy="1828510"/>
      </dsp:txXfrm>
    </dsp:sp>
    <dsp:sp modelId="{52FB96A4-0BF7-4287-A47D-B5D17EAD24C8}">
      <dsp:nvSpPr>
        <dsp:cNvPr id="0" name=""/>
        <dsp:cNvSpPr/>
      </dsp:nvSpPr>
      <dsp:spPr>
        <a:xfrm rot="10800000">
          <a:off x="2119814" y="4057036"/>
          <a:ext cx="2232218" cy="2406907"/>
        </a:xfrm>
        <a:prstGeom prst="round1Rect">
          <a:avLst/>
        </a:prstGeom>
        <a:blipFill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5168" tIns="455168" rIns="455168" bIns="455168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400" kern="1200"/>
        </a:p>
      </dsp:txBody>
      <dsp:txXfrm rot="10800000">
        <a:off x="2119814" y="4658762"/>
        <a:ext cx="2232218" cy="1805180"/>
      </dsp:txXfrm>
    </dsp:sp>
    <dsp:sp modelId="{F8C8670D-04EE-4BCC-8BFA-F177A6B35116}">
      <dsp:nvSpPr>
        <dsp:cNvPr id="0" name=""/>
        <dsp:cNvSpPr/>
      </dsp:nvSpPr>
      <dsp:spPr>
        <a:xfrm rot="5400000">
          <a:off x="5199841" y="2428425"/>
          <a:ext cx="1835987" cy="3240338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CE2DAC-8009-48F9-937B-F5DED116F5BB}">
      <dsp:nvSpPr>
        <dsp:cNvPr id="0" name=""/>
        <dsp:cNvSpPr/>
      </dsp:nvSpPr>
      <dsp:spPr>
        <a:xfrm>
          <a:off x="0" y="2086832"/>
          <a:ext cx="7272141" cy="2483266"/>
        </a:xfrm>
        <a:prstGeom prst="roundRect">
          <a:avLst/>
        </a:prstGeom>
        <a:blipFill rotWithShape="0">
          <a:blip xmlns:r="http://schemas.openxmlformats.org/officeDocument/2006/relationships" r:embed="rId4"/>
          <a:tile tx="0" ty="0" sx="100000" sy="100000" flip="none" algn="tl"/>
        </a:blipFill>
        <a:ln w="25400" cap="flat" cmpd="sng" algn="ctr">
          <a:solidFill>
            <a:schemeClr val="bg1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1223" y="2208055"/>
        <a:ext cx="7029695" cy="22408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9EE28D-1642-4E94-BFF6-6CCBFFEDFCC7}">
      <dsp:nvSpPr>
        <dsp:cNvPr id="0" name=""/>
        <dsp:cNvSpPr/>
      </dsp:nvSpPr>
      <dsp:spPr>
        <a:xfrm>
          <a:off x="1893810" y="1749794"/>
          <a:ext cx="2138637" cy="2138637"/>
        </a:xfrm>
        <a:prstGeom prst="gear9">
          <a:avLst/>
        </a:prstGeom>
        <a:solidFill>
          <a:srgbClr val="CCFF66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solidFill>
                <a:schemeClr val="tx1"/>
              </a:solidFill>
            </a:rPr>
            <a:t>РЕЗУЛЬТАТЫ= УРОВЕНЬ ЖИЗНИ</a:t>
          </a:r>
        </a:p>
      </dsp:txBody>
      <dsp:txXfrm>
        <a:off x="2323771" y="2250760"/>
        <a:ext cx="1278715" cy="1099303"/>
      </dsp:txXfrm>
    </dsp:sp>
    <dsp:sp modelId="{72E80FAE-0B13-45A7-90DF-7A776DB2FE20}">
      <dsp:nvSpPr>
        <dsp:cNvPr id="0" name=""/>
        <dsp:cNvSpPr/>
      </dsp:nvSpPr>
      <dsp:spPr>
        <a:xfrm>
          <a:off x="1326954" y="781341"/>
          <a:ext cx="1555372" cy="1555372"/>
        </a:xfrm>
        <a:prstGeom prst="gear6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solidFill>
                <a:schemeClr val="tx1"/>
              </a:solidFill>
            </a:rPr>
            <a:t>Доходы</a:t>
          </a:r>
        </a:p>
      </dsp:txBody>
      <dsp:txXfrm>
        <a:off x="1718524" y="1175277"/>
        <a:ext cx="772232" cy="767500"/>
      </dsp:txXfrm>
    </dsp:sp>
    <dsp:sp modelId="{1ED6E249-5F44-4283-8D6F-3A8465A4CE28}">
      <dsp:nvSpPr>
        <dsp:cNvPr id="0" name=""/>
        <dsp:cNvSpPr/>
      </dsp:nvSpPr>
      <dsp:spPr>
        <a:xfrm rot="20700000">
          <a:off x="2338052" y="171249"/>
          <a:ext cx="1523947" cy="1523947"/>
        </a:xfrm>
        <a:prstGeom prst="gear6">
          <a:avLst/>
        </a:prstGeom>
        <a:solidFill>
          <a:srgbClr val="FF9999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1"/>
              </a:solidFill>
            </a:rPr>
            <a:t>Расходы</a:t>
          </a:r>
        </a:p>
      </dsp:txBody>
      <dsp:txXfrm rot="-20700000">
        <a:off x="2672299" y="505496"/>
        <a:ext cx="855455" cy="855455"/>
      </dsp:txXfrm>
    </dsp:sp>
    <dsp:sp modelId="{A50E133E-5938-4087-8184-608D59CD9A45}">
      <dsp:nvSpPr>
        <dsp:cNvPr id="0" name=""/>
        <dsp:cNvSpPr/>
      </dsp:nvSpPr>
      <dsp:spPr>
        <a:xfrm>
          <a:off x="1726038" y="1428964"/>
          <a:ext cx="2737456" cy="2737456"/>
        </a:xfrm>
        <a:prstGeom prst="circularArrow">
          <a:avLst>
            <a:gd name="adj1" fmla="val 4688"/>
            <a:gd name="adj2" fmla="val 299029"/>
            <a:gd name="adj3" fmla="val 2508533"/>
            <a:gd name="adj4" fmla="val 15877818"/>
            <a:gd name="adj5" fmla="val 5469"/>
          </a:avLst>
        </a:prstGeom>
        <a:solidFill>
          <a:srgbClr val="CCFF66"/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EE7315-8E88-4296-BAC7-D801E6D47A21}">
      <dsp:nvSpPr>
        <dsp:cNvPr id="0" name=""/>
        <dsp:cNvSpPr/>
      </dsp:nvSpPr>
      <dsp:spPr>
        <a:xfrm>
          <a:off x="817570" y="508810"/>
          <a:ext cx="1988932" cy="1988932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3A42DE-5A49-4CC9-BCD5-1E4708E8CBB5}">
      <dsp:nvSpPr>
        <dsp:cNvPr id="0" name=""/>
        <dsp:cNvSpPr/>
      </dsp:nvSpPr>
      <dsp:spPr>
        <a:xfrm>
          <a:off x="2031988" y="-100808"/>
          <a:ext cx="2144470" cy="2144470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rgbClr val="FF9999"/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3.xml.rels><?xml version="1.0" encoding="UTF-8" standalone="yes"?>
<Relationships xmlns="http://schemas.openxmlformats.org/package/2006/relationships"><Relationship Id="rId2" Type="http://schemas.microsoft.com/office/2007/relationships/hdphoto" Target="../media/hdphoto1.wdp"/><Relationship Id="rId1" Type="http://schemas.openxmlformats.org/officeDocument/2006/relationships/image" Target="../media/image28.png"/></Relationships>
</file>

<file path=ppt/drawing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Relationship Id="rId4" Type="http://schemas.openxmlformats.org/officeDocument/2006/relationships/image" Target="../media/image32.png"/></Relationships>
</file>

<file path=ppt/drawing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0.06633</cdr:y>
    </cdr:from>
    <cdr:to>
      <cdr:x>0.96819</cdr:x>
      <cdr:y>0.45541</cdr:y>
    </cdr:to>
    <cdr:sp macro="" textlink="">
      <cdr:nvSpPr>
        <cdr:cNvPr id="2" name="Прямоугольник 1">
          <a:extLst xmlns:a="http://schemas.openxmlformats.org/drawingml/2006/main">
            <a:ext uri="{FF2B5EF4-FFF2-40B4-BE49-F238E27FC236}">
              <a16:creationId xmlns:a16="http://schemas.microsoft.com/office/drawing/2014/main" xmlns="" id="{1352CC6C-39E2-4C03-A3CA-E4856E981493}"/>
            </a:ext>
          </a:extLst>
        </cdr:cNvPr>
        <cdr:cNvSpPr/>
      </cdr:nvSpPr>
      <cdr:spPr>
        <a:xfrm xmlns:a="http://schemas.openxmlformats.org/drawingml/2006/main">
          <a:off x="0" y="310453"/>
          <a:ext cx="6575468" cy="18211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2000" b="1" dirty="0">
              <a:solidFill>
                <a:schemeClr val="tx1"/>
              </a:solidFill>
            </a:rPr>
            <a:t>Принципы формирования расходов бюджета:</a:t>
          </a:r>
          <a:r>
            <a:rPr lang="ru-RU" sz="2000" dirty="0">
              <a:solidFill>
                <a:schemeClr val="tx1"/>
              </a:solidFill>
            </a:rPr>
            <a:t> </a:t>
          </a:r>
        </a:p>
        <a:p xmlns:a="http://schemas.openxmlformats.org/drawingml/2006/main">
          <a:endParaRPr lang="ru-RU" sz="20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0.53013</cdr:x>
      <cdr:y>0.64519</cdr:y>
    </cdr:from>
    <cdr:to>
      <cdr:x>0.66477</cdr:x>
      <cdr:y>0.84055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xmlns="" id="{1B529E6A-E110-468B-BCE4-3752D5F31CA6}"/>
            </a:ext>
          </a:extLst>
        </cdr:cNvPr>
        <cdr:cNvSpPr txBox="1"/>
      </cdr:nvSpPr>
      <cdr:spPr>
        <a:xfrm xmlns:a="http://schemas.openxmlformats.org/drawingml/2006/main">
          <a:off x="3600400" y="301982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0.67524</cdr:x>
      <cdr:y>0.30922</cdr:y>
    </cdr:from>
    <cdr:to>
      <cdr:x>0.89826</cdr:x>
      <cdr:y>0.71977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xmlns="" id="{53247E16-DAEF-4EA8-9BE8-BE855B9A6837}"/>
            </a:ext>
          </a:extLst>
        </cdr:cNvPr>
        <cdr:cNvSpPr txBox="1"/>
      </cdr:nvSpPr>
      <cdr:spPr>
        <a:xfrm xmlns:a="http://schemas.openxmlformats.org/drawingml/2006/main">
          <a:off x="5877504" y="1268343"/>
          <a:ext cx="1941238" cy="16839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>
              <a:solidFill>
                <a:schemeClr val="tx1"/>
              </a:solidFill>
            </a:rPr>
            <a:t>по разделам</a:t>
          </a:r>
        </a:p>
        <a:p xmlns:a="http://schemas.openxmlformats.org/drawingml/2006/main">
          <a:r>
            <a:rPr lang="ru-RU" sz="1800" b="1" dirty="0">
              <a:solidFill>
                <a:schemeClr val="tx1"/>
              </a:solidFill>
            </a:rPr>
            <a:t> (подразделам)</a:t>
          </a: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 функциональной</a:t>
          </a:r>
        </a:p>
        <a:p xmlns:a="http://schemas.openxmlformats.org/drawingml/2006/main">
          <a:r>
            <a:rPr lang="ru-RU" sz="1800" b="1" dirty="0">
              <a:solidFill>
                <a:schemeClr val="tx1"/>
              </a:solidFill>
            </a:rPr>
            <a:t> структуры</a:t>
          </a:r>
          <a:endParaRPr lang="ru-RU" sz="18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0.06633</cdr:y>
    </cdr:from>
    <cdr:to>
      <cdr:x>0.96819</cdr:x>
      <cdr:y>0.45541</cdr:y>
    </cdr:to>
    <cdr:sp macro="" textlink="">
      <cdr:nvSpPr>
        <cdr:cNvPr id="2" name="Прямоугольник 1">
          <a:extLst xmlns:a="http://schemas.openxmlformats.org/drawingml/2006/main">
            <a:ext uri="{FF2B5EF4-FFF2-40B4-BE49-F238E27FC236}">
              <a16:creationId xmlns:a16="http://schemas.microsoft.com/office/drawing/2014/main" xmlns="" id="{1352CC6C-39E2-4C03-A3CA-E4856E981493}"/>
            </a:ext>
          </a:extLst>
        </cdr:cNvPr>
        <cdr:cNvSpPr/>
      </cdr:nvSpPr>
      <cdr:spPr>
        <a:xfrm xmlns:a="http://schemas.openxmlformats.org/drawingml/2006/main">
          <a:off x="0" y="310453"/>
          <a:ext cx="6575468" cy="18211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20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</cdr:x>
      <cdr:y>0.22789</cdr:y>
    </cdr:from>
    <cdr:to>
      <cdr:x>0.80703</cdr:x>
      <cdr:y>0.72661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xmlns="" id="{B63F2674-D4B9-4824-9979-BEF5DDCCE91E}"/>
            </a:ext>
          </a:extLst>
        </cdr:cNvPr>
        <cdr:cNvSpPr txBox="1"/>
      </cdr:nvSpPr>
      <cdr:spPr>
        <a:xfrm xmlns:a="http://schemas.openxmlformats.org/drawingml/2006/main">
          <a:off x="0" y="707531"/>
          <a:ext cx="3047899" cy="15484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endParaRPr lang="ru-RU" sz="1800" b="1" dirty="0">
            <a:solidFill>
              <a:schemeClr val="tx1"/>
            </a:solidFill>
          </a:endParaRP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по государственным</a:t>
          </a: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 и муниципальным </a:t>
          </a: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программам</a:t>
          </a:r>
          <a:endParaRPr lang="ru-RU" sz="18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0.01626</cdr:x>
      <cdr:y>0</cdr:y>
    </cdr:from>
    <cdr:to>
      <cdr:x>0.99187</cdr:x>
      <cdr:y>0.98048</cdr:y>
    </cdr:to>
    <cdr:pic>
      <cdr:nvPicPr>
        <cdr:cNvPr id="6" name="Рисунок 5">
          <a:extLst xmlns:a="http://schemas.openxmlformats.org/drawingml/2006/main">
            <a:ext uri="{FF2B5EF4-FFF2-40B4-BE49-F238E27FC236}">
              <a16:creationId xmlns:a16="http://schemas.microsoft.com/office/drawing/2014/main" xmlns="" id="{B0940A3F-64BB-45C2-B41F-C5EA923B3B64}"/>
            </a:ext>
          </a:extLst>
        </cdr:cNvPr>
        <cdr:cNvPicPr/>
      </cdr:nvPicPr>
      <cdr:blipFill rotWithShape="1">
        <a:blip xmlns:a="http://schemas.openxmlformats.org/drawingml/2006/main" xmlns:r="http://schemas.openxmlformats.org/officeDocument/2006/relationships" r:embed="rId1" cstate="print">
          <a:duotone>
            <a:schemeClr val="bg2">
              <a:shade val="45000"/>
              <a:satMod val="135000"/>
            </a:schemeClr>
            <a:prstClr val="white"/>
          </a:duotone>
          <a:extLst>
            <a:ext uri="{BEBA8EAE-BF5A-486C-A8C5-ECC9F3942E4B}">
              <a14:imgProps xmlns:a14="http://schemas.microsoft.com/office/drawing/2010/main">
                <a14:imgLayer r:embed="rId2">
                  <a14:imgEffect>
                    <a14:artisticBlur/>
                  </a14:imgEffect>
                </a14:imgLayer>
              </a14:imgProps>
            </a:ext>
          </a:extLst>
        </a:blip>
        <a:srcRect xmlns:a="http://schemas.openxmlformats.org/drawingml/2006/main" l="962" t="21045" r="40192" b="41555"/>
        <a:stretch xmlns:a="http://schemas.openxmlformats.org/drawingml/2006/main"/>
      </cdr:blipFill>
      <cdr:spPr bwMode="auto">
        <a:xfrm xmlns:a="http://schemas.openxmlformats.org/drawingml/2006/main">
          <a:off x="144015" y="0"/>
          <a:ext cx="8640962" cy="5544617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xtLst xmlns:a="http://schemas.openxmlformats.org/drawingml/2006/main">
          <a:ext uri="{53640926-AAD7-44D8-BBD7-CCE9431645EC}">
            <a14:shadowObscured xmlns:a14="http://schemas.microsoft.com/office/drawing/2010/main"/>
          </a:ext>
        </a:extLst>
      </cdr:spPr>
    </cdr:pic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0.48987</cdr:x>
      <cdr:y>0.25548</cdr:y>
    </cdr:from>
    <cdr:to>
      <cdr:x>0.80487</cdr:x>
      <cdr:y>0.38322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4338736" y="1296144"/>
          <a:ext cx="2789950" cy="648080"/>
        </a:xfrm>
        <a:prstGeom xmlns:a="http://schemas.openxmlformats.org/drawingml/2006/main" prst="rect">
          <a:avLst/>
        </a:prstGeom>
        <a:ln xmlns:a="http://schemas.openxmlformats.org/drawingml/2006/main" w="76200">
          <a:solidFill>
            <a:schemeClr val="accent5">
              <a:lumMod val="40000"/>
              <a:lumOff val="60000"/>
            </a:schemeClr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200" dirty="0"/>
            <a:t>Исполнение:</a:t>
          </a:r>
        </a:p>
        <a:p xmlns:a="http://schemas.openxmlformats.org/drawingml/2006/main">
          <a:r>
            <a:rPr lang="ru-RU" sz="1200" dirty="0"/>
            <a:t>111,8 % к первоначальному и </a:t>
          </a:r>
        </a:p>
        <a:p xmlns:a="http://schemas.openxmlformats.org/drawingml/2006/main">
          <a:r>
            <a:rPr lang="ru-RU" sz="1200" dirty="0"/>
            <a:t>108,7 % к уточненному планам</a:t>
          </a:r>
        </a:p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0.00875</cdr:x>
      <cdr:y>0.66708</cdr:y>
    </cdr:from>
    <cdr:to>
      <cdr:x>0.35772</cdr:x>
      <cdr:y>0.80901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77498" y="3384382"/>
          <a:ext cx="3090853" cy="720071"/>
        </a:xfrm>
        <a:prstGeom xmlns:a="http://schemas.openxmlformats.org/drawingml/2006/main" prst="rect">
          <a:avLst/>
        </a:prstGeom>
        <a:ln xmlns:a="http://schemas.openxmlformats.org/drawingml/2006/main" w="76200">
          <a:solidFill>
            <a:schemeClr val="accent5">
              <a:lumMod val="75000"/>
            </a:schemeClr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dirty="0"/>
            <a:t>Исполнение: </a:t>
          </a:r>
        </a:p>
        <a:p xmlns:a="http://schemas.openxmlformats.org/drawingml/2006/main">
          <a:r>
            <a:rPr lang="ru-RU" sz="1200" dirty="0"/>
            <a:t>146,2 % к первоначальному и </a:t>
          </a:r>
        </a:p>
        <a:p xmlns:a="http://schemas.openxmlformats.org/drawingml/2006/main">
          <a:r>
            <a:rPr lang="ru-RU" sz="1200" dirty="0"/>
            <a:t>98,4 % к уточненному планам</a:t>
          </a:r>
        </a:p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0.36585</cdr:x>
      <cdr:y>0.40747</cdr:y>
    </cdr:from>
    <cdr:to>
      <cdr:x>0.78049</cdr:x>
      <cdr:y>0.47983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240360" y="2304257"/>
          <a:ext cx="3672444" cy="409169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  <a:ln xmlns:a="http://schemas.openxmlformats.org/drawingml/2006/main" w="76200" cap="flat" cmpd="sng" algn="ctr">
          <a:solidFill>
            <a:schemeClr val="accent5">
              <a:lumMod val="40000"/>
              <a:lumOff val="60000"/>
            </a:scheme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600" b="1" dirty="0"/>
            <a:t>27,2 % общего объема поступлений</a:t>
          </a:r>
        </a:p>
        <a:p xmlns:a="http://schemas.openxmlformats.org/drawingml/2006/main">
          <a:endParaRPr lang="ru-RU" sz="1600" b="1" dirty="0"/>
        </a:p>
      </cdr:txBody>
    </cdr:sp>
  </cdr:relSizeAnchor>
  <cdr:relSizeAnchor xmlns:cdr="http://schemas.openxmlformats.org/drawingml/2006/chartDrawing">
    <cdr:from>
      <cdr:x>0.04375</cdr:x>
      <cdr:y>0.8374</cdr:y>
    </cdr:from>
    <cdr:to>
      <cdr:x>0.49593</cdr:x>
      <cdr:y>0.90836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387492" y="4735518"/>
          <a:ext cx="4004995" cy="401281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  <a:ln xmlns:a="http://schemas.openxmlformats.org/drawingml/2006/main" w="76200" cap="flat" cmpd="sng" algn="ctr">
          <a:solidFill>
            <a:schemeClr val="accent5">
              <a:lumMod val="75000"/>
            </a:scheme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600" b="1" dirty="0"/>
            <a:t>72,8 %  общего объема поступлений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0.00048</cdr:x>
      <cdr:y>0.11971</cdr:y>
    </cdr:from>
    <cdr:to>
      <cdr:x>0.61157</cdr:x>
      <cdr:y>0.18255</cdr:y>
    </cdr:to>
    <cdr:pic>
      <cdr:nvPicPr>
        <cdr:cNvPr id="5" name="chart">
          <a:extLst xmlns:a="http://schemas.openxmlformats.org/drawingml/2006/main">
            <a:ext uri="{FF2B5EF4-FFF2-40B4-BE49-F238E27FC236}">
              <a16:creationId xmlns:a16="http://schemas.microsoft.com/office/drawing/2014/main" xmlns="" id="{68BE80A8-E93A-467A-A64B-57A672104BF8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297" y="720080"/>
          <a:ext cx="5456393" cy="377985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</cdr:x>
      <cdr:y>0.21117</cdr:y>
    </cdr:from>
    <cdr:to>
      <cdr:x>1</cdr:x>
      <cdr:y>0.27401</cdr:y>
    </cdr:to>
    <cdr:pic>
      <cdr:nvPicPr>
        <cdr:cNvPr id="8" name="chart">
          <a:extLst xmlns:a="http://schemas.openxmlformats.org/drawingml/2006/main">
            <a:ext uri="{FF2B5EF4-FFF2-40B4-BE49-F238E27FC236}">
              <a16:creationId xmlns:a16="http://schemas.microsoft.com/office/drawing/2014/main" xmlns="" id="{CC70FA2D-C678-482B-A9E7-804ABD719209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/>
        <a:stretch xmlns:a="http://schemas.openxmlformats.org/drawingml/2006/main">
          <a:fillRect/>
        </a:stretch>
      </cdr:blipFill>
      <cdr:spPr>
        <a:xfrm xmlns:a="http://schemas.openxmlformats.org/drawingml/2006/main">
          <a:off x="0" y="1270187"/>
          <a:ext cx="8928992" cy="377985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</cdr:x>
      <cdr:y>0.29143</cdr:y>
    </cdr:from>
    <cdr:to>
      <cdr:x>1</cdr:x>
      <cdr:y>0.35427</cdr:y>
    </cdr:to>
    <cdr:pic>
      <cdr:nvPicPr>
        <cdr:cNvPr id="10" name="chart">
          <a:extLst xmlns:a="http://schemas.openxmlformats.org/drawingml/2006/main">
            <a:ext uri="{FF2B5EF4-FFF2-40B4-BE49-F238E27FC236}">
              <a16:creationId xmlns:a16="http://schemas.microsoft.com/office/drawing/2014/main" xmlns="" id="{C736D9BF-308A-4D87-BADB-D60EE2EC14D5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3"/>
        <a:stretch xmlns:a="http://schemas.openxmlformats.org/drawingml/2006/main">
          <a:fillRect/>
        </a:stretch>
      </cdr:blipFill>
      <cdr:spPr>
        <a:xfrm xmlns:a="http://schemas.openxmlformats.org/drawingml/2006/main">
          <a:off x="0" y="1752972"/>
          <a:ext cx="8928992" cy="377987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0.00451</cdr:x>
      <cdr:y>0.39207</cdr:y>
    </cdr:from>
    <cdr:to>
      <cdr:x>0.36638</cdr:x>
      <cdr:y>0.45491</cdr:y>
    </cdr:to>
    <cdr:pic>
      <cdr:nvPicPr>
        <cdr:cNvPr id="11" name="chart">
          <a:extLst xmlns:a="http://schemas.openxmlformats.org/drawingml/2006/main">
            <a:ext uri="{FF2B5EF4-FFF2-40B4-BE49-F238E27FC236}">
              <a16:creationId xmlns:a16="http://schemas.microsoft.com/office/drawing/2014/main" xmlns="" id="{C417DF18-0E3F-44E9-9E33-DFEA4FF00C96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4"/>
        <a:stretch xmlns:a="http://schemas.openxmlformats.org/drawingml/2006/main">
          <a:fillRect/>
        </a:stretch>
      </cdr:blipFill>
      <cdr:spPr>
        <a:xfrm xmlns:a="http://schemas.openxmlformats.org/drawingml/2006/main">
          <a:off x="40287" y="2358319"/>
          <a:ext cx="3231160" cy="377985"/>
        </a:xfrm>
        <a:prstGeom xmlns:a="http://schemas.openxmlformats.org/drawingml/2006/main" prst="rect">
          <a:avLst/>
        </a:prstGeom>
      </cdr:spPr>
    </cdr:pic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0.35639</cdr:x>
      <cdr:y>0.35545</cdr:y>
    </cdr:from>
    <cdr:to>
      <cdr:x>0.58829</cdr:x>
      <cdr:y>0.69098</cdr:y>
    </cdr:to>
    <cdr:pic>
      <cdr:nvPicPr>
        <cdr:cNvPr id="3" name="Рисунок 2">
          <a:extLst xmlns:a="http://schemas.openxmlformats.org/drawingml/2006/main">
            <a:ext uri="{FF2B5EF4-FFF2-40B4-BE49-F238E27FC236}">
              <a16:creationId xmlns:a16="http://schemas.microsoft.com/office/drawing/2014/main" xmlns="" id="{0C8C70CD-D840-4169-B67E-45F5CF2E050E}"/>
            </a:ext>
          </a:extLst>
        </cdr:cNvPr>
        <cdr:cNvPicPr/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42219" t="51667" r="37665" b="22776"/>
        <a:stretch xmlns:a="http://schemas.openxmlformats.org/drawingml/2006/main"/>
      </cdr:blipFill>
      <cdr:spPr bwMode="auto">
        <a:xfrm xmlns:a="http://schemas.openxmlformats.org/drawingml/2006/main">
          <a:off x="3156392" y="2125860"/>
          <a:ext cx="2053890" cy="2006659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xtLst xmlns:a="http://schemas.openxmlformats.org/drawingml/2006/main">
          <a:ext uri="{53640926-AAD7-44D8-BBD7-CCE9431645EC}">
            <a14:shadowObscured xmlns:a14="http://schemas.microsoft.com/office/drawing/2010/main"/>
          </a:ext>
        </a:extLst>
      </cdr:spPr>
    </cdr:pic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0.07924</cdr:x>
      <cdr:y>0.24217</cdr:y>
    </cdr:from>
    <cdr:to>
      <cdr:x>0.32367</cdr:x>
      <cdr:y>0.6074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01827" y="1122130"/>
          <a:ext cx="2164951" cy="16923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400" b="1" dirty="0">
              <a:latin typeface="+mn-lt"/>
              <a:ea typeface="+mn-ea"/>
              <a:cs typeface="+mn-cs"/>
            </a:rPr>
            <a:t>Всего расходов</a:t>
          </a:r>
        </a:p>
        <a:p xmlns:a="http://schemas.openxmlformats.org/drawingml/2006/main">
          <a:pPr algn="ctr"/>
          <a:r>
            <a:rPr lang="ru-RU" sz="2400" b="1" dirty="0">
              <a:latin typeface="+mn-lt"/>
              <a:ea typeface="+mn-ea"/>
              <a:cs typeface="+mn-cs"/>
            </a:rPr>
            <a:t>1 059 847,8 </a:t>
          </a:r>
          <a:r>
            <a:rPr lang="ru-RU" sz="2400" b="1" dirty="0"/>
            <a:t>тыс.руб.</a:t>
          </a:r>
        </a:p>
      </cdr:txBody>
    </cdr:sp>
  </cdr:relSizeAnchor>
  <cdr:relSizeAnchor xmlns:cdr="http://schemas.openxmlformats.org/drawingml/2006/chartDrawing">
    <cdr:from>
      <cdr:x>0.91266</cdr:x>
      <cdr:y>0.03008</cdr:y>
    </cdr:from>
    <cdr:to>
      <cdr:x>0.9777</cdr:x>
      <cdr:y>0.0852</cdr:y>
    </cdr:to>
    <cdr:sp macro="" textlink="">
      <cdr:nvSpPr>
        <cdr:cNvPr id="3" name="Прямоугольник 2">
          <a:extLst xmlns:a="http://schemas.openxmlformats.org/drawingml/2006/main">
            <a:ext uri="{FF2B5EF4-FFF2-40B4-BE49-F238E27FC236}">
              <a16:creationId xmlns:a16="http://schemas.microsoft.com/office/drawing/2014/main" xmlns="" id="{ADB306ED-9E73-42CD-8809-7BA24BD119BA}"/>
            </a:ext>
          </a:extLst>
        </cdr:cNvPr>
        <cdr:cNvSpPr/>
      </cdr:nvSpPr>
      <cdr:spPr>
        <a:xfrm xmlns:a="http://schemas.openxmlformats.org/drawingml/2006/main">
          <a:off x="8083401" y="143623"/>
          <a:ext cx="576058" cy="26317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dirty="0">
              <a:solidFill>
                <a:schemeClr val="tx1"/>
              </a:solidFill>
            </a:rPr>
            <a:t>5,7%</a:t>
          </a:r>
        </a:p>
      </cdr:txBody>
    </cdr:sp>
  </cdr:relSizeAnchor>
  <cdr:relSizeAnchor xmlns:cdr="http://schemas.openxmlformats.org/drawingml/2006/chartDrawing">
    <cdr:from>
      <cdr:x>0.91548</cdr:x>
      <cdr:y>0.17396</cdr:y>
    </cdr:from>
    <cdr:to>
      <cdr:x>0.98052</cdr:x>
      <cdr:y>0.22529</cdr:y>
    </cdr:to>
    <cdr:sp macro="" textlink="">
      <cdr:nvSpPr>
        <cdr:cNvPr id="7" name="Прямоугольник 6">
          <a:extLst xmlns:a="http://schemas.openxmlformats.org/drawingml/2006/main">
            <a:ext uri="{FF2B5EF4-FFF2-40B4-BE49-F238E27FC236}">
              <a16:creationId xmlns:a16="http://schemas.microsoft.com/office/drawing/2014/main" xmlns="" id="{AC33267E-D76F-4CE1-A6B4-2317E27C4FD1}"/>
            </a:ext>
          </a:extLst>
        </cdr:cNvPr>
        <cdr:cNvSpPr/>
      </cdr:nvSpPr>
      <cdr:spPr>
        <a:xfrm xmlns:a="http://schemas.openxmlformats.org/drawingml/2006/main">
          <a:off x="8108428" y="799953"/>
          <a:ext cx="576064" cy="23605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>
              <a:solidFill>
                <a:schemeClr val="tx1"/>
              </a:solidFill>
            </a:rPr>
            <a:t>0,4%</a:t>
          </a:r>
        </a:p>
      </cdr:txBody>
    </cdr:sp>
  </cdr:relSizeAnchor>
  <cdr:relSizeAnchor xmlns:cdr="http://schemas.openxmlformats.org/drawingml/2006/chartDrawing">
    <cdr:from>
      <cdr:x>0.91548</cdr:x>
      <cdr:y>0.0959</cdr:y>
    </cdr:from>
    <cdr:to>
      <cdr:x>0.98052</cdr:x>
      <cdr:y>0.15102</cdr:y>
    </cdr:to>
    <cdr:sp macro="" textlink="">
      <cdr:nvSpPr>
        <cdr:cNvPr id="8" name="Прямоугольник 7">
          <a:extLst xmlns:a="http://schemas.openxmlformats.org/drawingml/2006/main">
            <a:ext uri="{FF2B5EF4-FFF2-40B4-BE49-F238E27FC236}">
              <a16:creationId xmlns:a16="http://schemas.microsoft.com/office/drawing/2014/main" xmlns="" id="{359F7A08-4292-4843-9D5D-12B8D26FB567}"/>
            </a:ext>
          </a:extLst>
        </cdr:cNvPr>
        <cdr:cNvSpPr/>
      </cdr:nvSpPr>
      <cdr:spPr>
        <a:xfrm xmlns:a="http://schemas.openxmlformats.org/drawingml/2006/main">
          <a:off x="8108428" y="441006"/>
          <a:ext cx="576064" cy="25347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>
              <a:solidFill>
                <a:schemeClr val="tx1"/>
              </a:solidFill>
            </a:rPr>
            <a:t>0,1%</a:t>
          </a:r>
        </a:p>
      </cdr:txBody>
    </cdr:sp>
  </cdr:relSizeAnchor>
  <cdr:relSizeAnchor xmlns:cdr="http://schemas.openxmlformats.org/drawingml/2006/chartDrawing">
    <cdr:from>
      <cdr:x>0.39962</cdr:x>
      <cdr:y>0.41787</cdr:y>
    </cdr:from>
    <cdr:to>
      <cdr:x>1</cdr:x>
      <cdr:y>0.7084</cdr:y>
    </cdr:to>
    <cdr:sp macro="" textlink="">
      <cdr:nvSpPr>
        <cdr:cNvPr id="11" name="Прямоугольник: скругленные углы 10">
          <a:extLst xmlns:a="http://schemas.openxmlformats.org/drawingml/2006/main">
            <a:ext uri="{FF2B5EF4-FFF2-40B4-BE49-F238E27FC236}">
              <a16:creationId xmlns:a16="http://schemas.microsoft.com/office/drawing/2014/main" xmlns="" id="{990C8399-DEAD-4EE3-949F-EE9FD483EFAE}"/>
            </a:ext>
          </a:extLst>
        </cdr:cNvPr>
        <cdr:cNvSpPr/>
      </cdr:nvSpPr>
      <cdr:spPr>
        <a:xfrm xmlns:a="http://schemas.openxmlformats.org/drawingml/2006/main">
          <a:off x="3539428" y="1995181"/>
          <a:ext cx="5317556" cy="1387176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57150">
          <a:solidFill>
            <a:schemeClr val="accent2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0.35639</cdr:x>
      <cdr:y>0.35545</cdr:y>
    </cdr:from>
    <cdr:to>
      <cdr:x>0.58829</cdr:x>
      <cdr:y>0.69098</cdr:y>
    </cdr:to>
    <cdr:pic>
      <cdr:nvPicPr>
        <cdr:cNvPr id="3" name="Рисунок 2">
          <a:extLst xmlns:a="http://schemas.openxmlformats.org/drawingml/2006/main">
            <a:ext uri="{FF2B5EF4-FFF2-40B4-BE49-F238E27FC236}">
              <a16:creationId xmlns:a16="http://schemas.microsoft.com/office/drawing/2014/main" xmlns="" id="{0C8C70CD-D840-4169-B67E-45F5CF2E050E}"/>
            </a:ext>
          </a:extLst>
        </cdr:cNvPr>
        <cdr:cNvPicPr/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42219" t="51667" r="37665" b="22776"/>
        <a:stretch xmlns:a="http://schemas.openxmlformats.org/drawingml/2006/main"/>
      </cdr:blipFill>
      <cdr:spPr bwMode="auto">
        <a:xfrm xmlns:a="http://schemas.openxmlformats.org/drawingml/2006/main">
          <a:off x="3156392" y="2125860"/>
          <a:ext cx="2053890" cy="2006659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xtLst xmlns:a="http://schemas.openxmlformats.org/drawingml/2006/main">
          <a:ext uri="{53640926-AAD7-44D8-BBD7-CCE9431645EC}">
            <a14:shadowObscured xmlns:a14="http://schemas.microsoft.com/office/drawing/2010/main"/>
          </a:ext>
        </a:extLst>
      </cdr:spPr>
    </cdr:pic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0.35639</cdr:x>
      <cdr:y>0.35545</cdr:y>
    </cdr:from>
    <cdr:to>
      <cdr:x>0.58829</cdr:x>
      <cdr:y>0.69098</cdr:y>
    </cdr:to>
    <cdr:pic>
      <cdr:nvPicPr>
        <cdr:cNvPr id="3" name="Рисунок 2">
          <a:extLst xmlns:a="http://schemas.openxmlformats.org/drawingml/2006/main">
            <a:ext uri="{FF2B5EF4-FFF2-40B4-BE49-F238E27FC236}">
              <a16:creationId xmlns:a16="http://schemas.microsoft.com/office/drawing/2014/main" xmlns="" id="{0C8C70CD-D840-4169-B67E-45F5CF2E050E}"/>
            </a:ext>
          </a:extLst>
        </cdr:cNvPr>
        <cdr:cNvPicPr/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42219" t="51667" r="37665" b="22776"/>
        <a:stretch xmlns:a="http://schemas.openxmlformats.org/drawingml/2006/main"/>
      </cdr:blipFill>
      <cdr:spPr bwMode="auto">
        <a:xfrm xmlns:a="http://schemas.openxmlformats.org/drawingml/2006/main">
          <a:off x="3156392" y="2125860"/>
          <a:ext cx="2053890" cy="2006659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xtLst xmlns:a="http://schemas.openxmlformats.org/drawingml/2006/main">
          <a:ext uri="{53640926-AAD7-44D8-BBD7-CCE9431645EC}">
            <a14:shadowObscured xmlns:a14="http://schemas.microsoft.com/office/drawing/2010/main"/>
          </a:ext>
        </a:extLst>
      </cdr:spPr>
    </cdr:pic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0.34625</cdr:x>
      <cdr:y>0.54264</cdr:y>
    </cdr:from>
    <cdr:to>
      <cdr:x>0.58379</cdr:x>
      <cdr:y>0.67504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xmlns="" id="{07EC5CAC-F3CA-46B5-8EFC-C6FB39F86506}"/>
            </a:ext>
          </a:extLst>
        </cdr:cNvPr>
        <cdr:cNvSpPr txBox="1"/>
      </cdr:nvSpPr>
      <cdr:spPr>
        <a:xfrm xmlns:a="http://schemas.openxmlformats.org/drawingml/2006/main">
          <a:off x="1317922" y="1867755"/>
          <a:ext cx="904124" cy="4557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2000" b="1" dirty="0"/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0.34625</cdr:x>
      <cdr:y>0.54264</cdr:y>
    </cdr:from>
    <cdr:to>
      <cdr:x>0.58379</cdr:x>
      <cdr:y>0.67504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xmlns="" id="{07EC5CAC-F3CA-46B5-8EFC-C6FB39F86506}"/>
            </a:ext>
          </a:extLst>
        </cdr:cNvPr>
        <cdr:cNvSpPr txBox="1"/>
      </cdr:nvSpPr>
      <cdr:spPr>
        <a:xfrm xmlns:a="http://schemas.openxmlformats.org/drawingml/2006/main">
          <a:off x="1317922" y="1867755"/>
          <a:ext cx="904124" cy="4557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2000" b="1" dirty="0"/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0.34625</cdr:x>
      <cdr:y>0.54264</cdr:y>
    </cdr:from>
    <cdr:to>
      <cdr:x>0.58379</cdr:x>
      <cdr:y>0.67504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xmlns="" id="{07EC5CAC-F3CA-46B5-8EFC-C6FB39F86506}"/>
            </a:ext>
          </a:extLst>
        </cdr:cNvPr>
        <cdr:cNvSpPr txBox="1"/>
      </cdr:nvSpPr>
      <cdr:spPr>
        <a:xfrm xmlns:a="http://schemas.openxmlformats.org/drawingml/2006/main">
          <a:off x="1317922" y="1867755"/>
          <a:ext cx="904124" cy="4557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20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347DAC-9503-4153-B521-424AA8AD59FD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70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ED57FC-3B82-4A09-AA49-5C8FC17C5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019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907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804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81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131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876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295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123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099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872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166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830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456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409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850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1FECB-8EF5-40E9-8836-B677822461C0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159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openxmlformats.org/officeDocument/2006/relationships/image" Target="../media/image9.jpeg"/><Relationship Id="rId5" Type="http://schemas.openxmlformats.org/officeDocument/2006/relationships/diagramColors" Target="../diagrams/colors1.xml"/><Relationship Id="rId15" Type="http://schemas.openxmlformats.org/officeDocument/2006/relationships/comments" Target="../comments/comment1.xml"/><Relationship Id="rId10" Type="http://schemas.openxmlformats.org/officeDocument/2006/relationships/image" Target="../media/image8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knnov.nubex.ru/4796/4921/5022/5042/" TargetMode="External"/><Relationship Id="rId2" Type="http://schemas.openxmlformats.org/officeDocument/2006/relationships/hyperlink" Target="https://dknnov.nubex.ru/4796/4921/5022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dknnov.nubex.ru/7892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chart" Target="../charts/chart4.xml"/><Relationship Id="rId7" Type="http://schemas.openxmlformats.org/officeDocument/2006/relationships/chart" Target="../charts/chart8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Relationship Id="rId9" Type="http://schemas.openxmlformats.org/officeDocument/2006/relationships/chart" Target="../charts/char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openxmlformats.org/officeDocument/2006/relationships/image" Target="../media/image24.jpeg"/><Relationship Id="rId3" Type="http://schemas.openxmlformats.org/officeDocument/2006/relationships/image" Target="../media/image20.jpeg"/><Relationship Id="rId7" Type="http://schemas.openxmlformats.org/officeDocument/2006/relationships/diagramLayout" Target="../diagrams/layout2.xml"/><Relationship Id="rId12" Type="http://schemas.openxmlformats.org/officeDocument/2006/relationships/chart" Target="../charts/chart11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11" Type="http://schemas.openxmlformats.org/officeDocument/2006/relationships/image" Target="../media/image23.jpeg"/><Relationship Id="rId5" Type="http://schemas.openxmlformats.org/officeDocument/2006/relationships/image" Target="../media/image22.jpeg"/><Relationship Id="rId15" Type="http://schemas.openxmlformats.org/officeDocument/2006/relationships/image" Target="../media/image26.jpeg"/><Relationship Id="rId10" Type="http://schemas.microsoft.com/office/2007/relationships/diagramDrawing" Target="../diagrams/drawing2.xml"/><Relationship Id="rId4" Type="http://schemas.openxmlformats.org/officeDocument/2006/relationships/image" Target="../media/image21.jpeg"/><Relationship Id="rId9" Type="http://schemas.openxmlformats.org/officeDocument/2006/relationships/diagramColors" Target="../diagrams/colors2.xml"/><Relationship Id="rId1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jpe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emf"/><Relationship Id="rId2" Type="http://schemas.openxmlformats.org/officeDocument/2006/relationships/chart" Target="../charts/chart21.xml"/><Relationship Id="rId16" Type="http://schemas.openxmlformats.org/officeDocument/2006/relationships/comments" Target="../comments/comment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4.xml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g"/><Relationship Id="rId5" Type="http://schemas.openxmlformats.org/officeDocument/2006/relationships/image" Target="../media/image52.jpeg"/><Relationship Id="rId4" Type="http://schemas.openxmlformats.org/officeDocument/2006/relationships/image" Target="../media/image51.jp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hyperlink" Target="http://go.mail.ru/redir?q=%D0%BA%D0%B0%D1%80%D1%82%D0%B8%D0%BD%D0%BA%D0%B0%20%D1%81%D0%B5%D0%BB%D1%8C%D1%81%D0%BA%D0%BE%D0%B3%D0%BE%20%D1%85%D0%BE%D0%B7%D1%8F%D0%B9%D1%81%D1%82%D0%B2%D0%B0%20%D0%B6%D0%B8%D0%B2%D0%BE%D1%82%D0%BD%D0%BE%D0%B2%D0%BE%D0%B4%D1%81%D1%82%D0%B2%D0%BE,%20%D1%80%D0%B0%D1%81%D1%82%D0%B5%D0%BD%D0%B8%D0%B5%D0%B2%D0%BE%D0%B4%D1%81%D1%82%D0%B2%D0%BE&amp;via_page=1&amp;type=sr&amp;redir=eJxVjEFOw0AMRXMAxBnCnmFIixSlh0FySaBD0hjNmEHDqqnEDok1W06ACoVS1JzBcwJ2XAGJFa7Epgvb_-s__wnR1Ujr8_GRvdZgyZw1lR4Mi0GW60vjkVr0WDryqLyaoqvRywSF4wYcGVVDbSqFZME1Rlm49YaCURdlpVqYYBmAXACFTnraICi5qiUryE47JLzm5ziLc17xZqvT2PGSP-O93DX3_MJ9Gu9EvMcH_oidkAuh-E0eFtyL3Ugoil__w_4wjTMp3bqlpCvZO3mSnRTD7LjI8jzpfve_fh5vnr5P5yPYmx78Ae8qkAI" TargetMode="External"/><Relationship Id="rId7" Type="http://schemas.openxmlformats.org/officeDocument/2006/relationships/hyperlink" Target="http://go.mail.ru/redir?q=%D0%BA%D0%B0%D1%80%D1%82%D0%B8%D0%BD%D0%BA%D0%B0%20%D1%81%D0%B5%D0%BB%D1%8C%D1%81%D0%BA%D0%BE%D0%B3%D0%BE%20%D1%85%D0%BE%D0%B7%D1%8F%D0%B9%D1%81%D1%82%D0%B2%D0%B0%20%D0%B6%D0%B8%D0%B2%D0%BE%D1%82%D0%BD%D0%BE%D0%B2%D0%BE%D0%B4%D1%81%D1%82%D0%B2%D0%BE,%20%D1%80%D0%B0%D1%81%D1%82%D0%B5%D0%BD%D0%B8%D0%B5%D0%B2%D0%BE%D0%B4%D1%81%D1%82%D0%B2%D0%BE&amp;via_page=1&amp;type=sr&amp;redir=eJzLKCkpsNLXT0wvytfNSy3XKyrVty-wNTS0sDRiuLDrwoaLDRebLuy4sBfEVrjYeGHrhd0Xe4D0rgv7Lmy-sE_hYiuQsf1i_4WdFxuBKjcBVV3YBtSw6cI-IHcvUBLIurAFKrlPR-FiA9BQEG8rUHYHkESRZzA0sTQ2NLA0NjNhuBTR4rb7waw9dxxm1ar3NnoAADToZKw" TargetMode="External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hyperlink" Target="http://go.mail.ru/redir?q=%D0%BA%D0%B0%D1%80%D1%82%D0%B8%D0%BD%D0%BA%D0%B0%20%D1%81%D0%B5%D0%BB%D1%8C%D1%81%D0%BA%D0%BE%D0%B3%D0%BE%20%D1%85%D0%BE%D0%B7%D1%8F%D0%B9%D1%81%D1%82%D0%B2%D0%B0%20%D0%B6%D0%B8%D0%B2%D0%BE%D1%82%D0%BD%D0%BE%D0%B2%D0%BE%D0%B4%D1%81%D1%82%D0%B2%D0%BE,%20%D1%80%D0%B0%D1%81%D1%82%D0%B5%D0%BD%D0%B8%D0%B5%D0%B2%D0%BE%D0%B4%D1%81%D1%82%D0%B2%D0%BE&amp;via_page=1&amp;type=sr&amp;redir=eJzLKCkpsNLXLy8v1ysoLk3JL0ktSkzRKyrVL8hMLiktStUryCiwz0yxNTQwNDRiuLDrwoaLDRebLuy4sBfEVrjYeGHrhd0Xe4D0rgv7Lmy-sE_hYiuQsf1i_4WdFxuBKjcBVV3YBtSw6cI-IHcvUBLIurAFKrlPR-FiA9BQEG8rUHYHkESRZzA0sTQ2NLA0NjNh0LWrWxa3Y-rLBa2T6-vszTcBAFoPa4Q" TargetMode="External"/><Relationship Id="rId4" Type="http://schemas.openxmlformats.org/officeDocument/2006/relationships/image" Target="../media/image5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chart" Target="../charts/chart29.xml"/><Relationship Id="rId4" Type="http://schemas.openxmlformats.org/officeDocument/2006/relationships/image" Target="../media/image60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58.png"/><Relationship Id="rId7" Type="http://schemas.openxmlformats.org/officeDocument/2006/relationships/image" Target="../media/image61.png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emf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go.mail.ru/redir?q=%D0%BA%D0%B0%D1%80%D1%82%D0%B8%D0%BD%D0%BA%D0%B0%20%D0%BC%D0%BD%D0%BE%D0%B3%D0%BE%D0%BA%D0%B2%D0%B0%D1%80%D1%82%D0%B8%D1%80%D0%BD%D0%BE%D0%B3%D0%BE%20%D0%B6%D0%B8%D0%BB%D0%BE%D0%B3%D0%BE%20%D0%B4%D0%BE%D0%BC%D0%B0&amp;via_page=1&amp;type=sr&amp;redir=eJzLKCkpsNLXTy7NyU3M0ysq1U_OSC0qSa3KyNQvLinKzyxJzcmrTNXNzs8DckuzkzMz9Y2MDXSLEpPykzMyK3ULivJTs0t0jXUzdFNLEqsy8iordXPz8tPzs8sSi0oyi0B8oGE5-ZW6Kfm5umW66Xn5ZfkgS7ITi4uzU_UySnJzGC7surDhYsPFpgs7LuwFsRUu7AEy9l3YDMS7LmyCSV5sgIkqXNgGVLsbxtkCZOy5sIHB0MTS2NDAwtzciMHlVOsahUcxRRMCz5-VfNGwAgCj0HFx" TargetMode="External"/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go.mail.ru/redir?q=%D0%BA%D0%B0%D1%80%D1%82%D0%B8%D0%BD%D0%BA%D0%B0%20%D0%BC%D0%BD%D0%BE%D0%B3%D0%BE%D0%BA%D0%B2%D0%B0%D1%80%D1%82%D0%B8%D1%80%D0%BD%D0%BE%D0%B3%D0%BE%20%D0%B6%D0%B8%D0%BB%D0%BE%D0%B3%D0%BE%20%D0%B4%D0%BE%D0%BC%D0%B0&amp;via_page=1&amp;type=sr&amp;redir=eJzLKCkpsNLXTy7NyU3M0ysq1U_OSC0qSa3KyNQvLinKzyxJzcmrTNXNzs8DckuzkzMz9Y2MDXSLEpPykzMyK3ULivJTs0t0jXUzdFNLEqsy8iordXPz8tPzs8sSi0oyi0B8oGE5-ZW6Kfm5umW66Xn5ZfkgS7ITi4uzU_UySnJzGC7surDhYsPFpgs7LuwFsRUu7AEy9l3YDMS7LmyCSV5sgIkqXNgGVLsbxtkCZOy5sIHB0MTS2NDAwtzciMHlVOsahUcxRRMCz5-VfNGwAgCj0HFx" TargetMode="External"/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go.mail.ru/redir?q=%D0%BA%D0%B0%D1%80%D1%82%D0%B8%D0%BD%D0%BA%D0%B0%20%D0%BC%D0%BD%D0%BE%D0%B3%D0%BE%D0%BA%D0%B2%D0%B0%D1%80%D1%82%D0%B8%D1%80%D0%BD%D0%BE%D0%B3%D0%BE%20%D0%B6%D0%B8%D0%BB%D0%BE%D0%B3%D0%BE%20%D0%B4%D0%BE%D0%BC%D0%B0&amp;via_page=1&amp;type=sr&amp;redir=eJzLKCkpsNLXTy7NyU3M0ysq1U_OSC0qSa3KyNQvLinKzyxJzcmrTNXNzs8DckuzkzMz9Y2MDXSLEpPykzMyK3ULivJTs0t0jXUzdFNLEqsy8iordXPz8tPzs8sSi0oyi0B8oGE5-ZW6Kfm5umW66Xn5ZfkgS7ITi4uzU_UySnJzGC7surDhYsPFpgs7LuwFsRUu7AEy9l3YDMS7LmyCSV5sgIkqXNgGVLsbxtkCZOy5sIHB0MTS2NDAwtzciMHlVOsahUcxRRMCz5-VfNGwAgCj0HFx" TargetMode="External"/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7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#Par6482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4" Type="http://schemas.openxmlformats.org/officeDocument/2006/relationships/hyperlink" Target="#Par6254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13" Type="http://schemas.openxmlformats.org/officeDocument/2006/relationships/image" Target="../media/image82.jpeg"/><Relationship Id="rId18" Type="http://schemas.openxmlformats.org/officeDocument/2006/relationships/hyperlink" Target="mailto:dkbudget@inbox.ru" TargetMode="External"/><Relationship Id="rId3" Type="http://schemas.openxmlformats.org/officeDocument/2006/relationships/hyperlink" Target="http://dk.nnov.ru/executive/strukture/finansi/" TargetMode="External"/><Relationship Id="rId7" Type="http://schemas.openxmlformats.org/officeDocument/2006/relationships/image" Target="../media/image80.jpeg"/><Relationship Id="rId12" Type="http://schemas.openxmlformats.org/officeDocument/2006/relationships/hyperlink" Target="http://www.goszakaz.nnov.ru/index.html" TargetMode="External"/><Relationship Id="rId17" Type="http://schemas.openxmlformats.org/officeDocument/2006/relationships/hyperlink" Target="mailto:official@adm.dkn.nnov.ru" TargetMode="External"/><Relationship Id="rId2" Type="http://schemas.openxmlformats.org/officeDocument/2006/relationships/hyperlink" Target="http://dk.nnov.ru/" TargetMode="External"/><Relationship Id="rId16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jpeg"/><Relationship Id="rId11" Type="http://schemas.openxmlformats.org/officeDocument/2006/relationships/hyperlink" Target="https://dknnov.nubex.ru/4796/4921/5022/5042/" TargetMode="External"/><Relationship Id="rId5" Type="http://schemas.openxmlformats.org/officeDocument/2006/relationships/hyperlink" Target="http://dk.nnov.ru/faq/territoria/NewSection_418" TargetMode="External"/><Relationship Id="rId15" Type="http://schemas.openxmlformats.org/officeDocument/2006/relationships/image" Target="../media/image83.jpeg"/><Relationship Id="rId10" Type="http://schemas.openxmlformats.org/officeDocument/2006/relationships/hyperlink" Target="http://dk.nnov.ru/upravlenie-finansov/" TargetMode="External"/><Relationship Id="rId19" Type="http://schemas.openxmlformats.org/officeDocument/2006/relationships/image" Target="../media/image85.png"/><Relationship Id="rId4" Type="http://schemas.openxmlformats.org/officeDocument/2006/relationships/hyperlink" Target="http://gu.nnov.ru/" TargetMode="External"/><Relationship Id="rId9" Type="http://schemas.openxmlformats.org/officeDocument/2006/relationships/hyperlink" Target="https://dknnov.nubex.ru/4796/4921/5022/5036/" TargetMode="External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50EE809-1F8D-4F44-A176-99B374BACD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FE7808F-420B-4447-A2E0-39E4179627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xmlns="" id="{38B29536-6EC1-47B5-AA77-FE68142C62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6413466"/>
              </p:ext>
            </p:extLst>
          </p:nvPr>
        </p:nvGraphicFramePr>
        <p:xfrm>
          <a:off x="146256" y="218813"/>
          <a:ext cx="8784976" cy="6480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Рисунок 1" descr="C:\Users\soab14.DKRUF\Documents\БЮДЖЕТ ДЛЯ ГРАЖДАН\Герб.jpg">
            <a:extLst>
              <a:ext uri="{FF2B5EF4-FFF2-40B4-BE49-F238E27FC236}">
                <a16:creationId xmlns:a16="http://schemas.microsoft.com/office/drawing/2014/main" xmlns="" id="{DF3EF630-35F4-4C27-B8B1-7F85932C16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260648"/>
            <a:ext cx="830840" cy="718338"/>
          </a:xfrm>
          <a:prstGeom prst="rect">
            <a:avLst/>
          </a:prstGeom>
          <a:solidFill>
            <a:srgbClr val="CCFF66"/>
          </a:solidFill>
          <a:ln w="76200">
            <a:solidFill>
              <a:schemeClr val="accent5">
                <a:lumMod val="75000"/>
              </a:schemeClr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3F50A02-C9E9-4654-83FC-91B4598972B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68" y="1945288"/>
            <a:ext cx="2664296" cy="1760358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7412965E-9399-498C-9ECC-8FD99D9CD73D}"/>
              </a:ext>
            </a:extLst>
          </p:cNvPr>
          <p:cNvSpPr/>
          <p:nvPr/>
        </p:nvSpPr>
        <p:spPr>
          <a:xfrm>
            <a:off x="7452320" y="1983110"/>
            <a:ext cx="1296144" cy="13738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F9782C52-D12B-47DC-9D24-EB350512638A}"/>
              </a:ext>
            </a:extLst>
          </p:cNvPr>
          <p:cNvSpPr/>
          <p:nvPr/>
        </p:nvSpPr>
        <p:spPr>
          <a:xfrm>
            <a:off x="7604720" y="5237609"/>
            <a:ext cx="1296144" cy="13738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C53761EC-1AFB-47F4-A8EF-C7CF8176CB75}"/>
              </a:ext>
            </a:extLst>
          </p:cNvPr>
          <p:cNvSpPr/>
          <p:nvPr/>
        </p:nvSpPr>
        <p:spPr>
          <a:xfrm>
            <a:off x="7415200" y="3160971"/>
            <a:ext cx="1296144" cy="13738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69513CDF-BA75-464E-AA56-10582BA1FFB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34" y="3727635"/>
            <a:ext cx="2168624" cy="160518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05C0C605-9B9F-47D5-B9A9-EF080C31B7FE}"/>
              </a:ext>
            </a:extLst>
          </p:cNvPr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7" t="20244" r="11170" b="19023"/>
          <a:stretch/>
        </p:blipFill>
        <p:spPr bwMode="auto">
          <a:xfrm>
            <a:off x="243136" y="5335626"/>
            <a:ext cx="2168624" cy="13035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F0FE622C-5403-4BA2-B7FC-C28E4E4DB7C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125152"/>
            <a:ext cx="2744688" cy="182958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1A4495DD-6E54-4ED6-AE6E-55D5FC5F4C2F}"/>
              </a:ext>
            </a:extLst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82020"/>
            <a:ext cx="3024336" cy="1994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141D3D55-A4A6-4583-86F8-FB033F9F736C}"/>
              </a:ext>
            </a:extLst>
          </p:cNvPr>
          <p:cNvPicPr/>
          <p:nvPr/>
        </p:nvPicPr>
        <p:blipFill rotWithShape="1">
          <a:blip r:embed="rId13"/>
          <a:srcRect l="13125" t="27284" r="13854" b="55758"/>
          <a:stretch/>
        </p:blipFill>
        <p:spPr bwMode="auto">
          <a:xfrm>
            <a:off x="4572000" y="4886587"/>
            <a:ext cx="4272042" cy="1752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02CFC924-03E9-4661-8569-3FC8C03ADC4C}"/>
              </a:ext>
            </a:extLst>
          </p:cNvPr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902516"/>
            <a:ext cx="1874344" cy="13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Двойная волна 23">
            <a:extLst>
              <a:ext uri="{FF2B5EF4-FFF2-40B4-BE49-F238E27FC236}">
                <a16:creationId xmlns:a16="http://schemas.microsoft.com/office/drawing/2014/main" xmlns="" id="{8D730BC0-1F14-474A-AB3B-727FAD6454CA}"/>
              </a:ext>
            </a:extLst>
          </p:cNvPr>
          <p:cNvSpPr/>
          <p:nvPr/>
        </p:nvSpPr>
        <p:spPr>
          <a:xfrm>
            <a:off x="1907704" y="1845059"/>
            <a:ext cx="5666648" cy="3510782"/>
          </a:xfrm>
          <a:prstGeom prst="doubleWav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29000">
                <a:schemeClr val="bg1"/>
              </a:gs>
              <a:gs pos="63000">
                <a:schemeClr val="tx2">
                  <a:lumMod val="60000"/>
                  <a:lumOff val="40000"/>
                </a:schemeClr>
              </a:gs>
              <a:gs pos="100000">
                <a:srgbClr val="FF505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u="sng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 ДЛЯ ГРАЖДАН</a:t>
            </a:r>
            <a:r>
              <a:rPr lang="ru-RU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ПРОЕКТУ Решения Земского собрания Дальнеконстантиновского муниципального района Нижегородской области</a:t>
            </a:r>
            <a:br>
              <a:rPr lang="ru-RU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«Об утверждении отчета об исполнении бюджета Дальнеконстантиновского муниципального района </a:t>
            </a:r>
          </a:p>
          <a:p>
            <a:pPr algn="ctr"/>
            <a:r>
              <a:rPr lang="ru-RU" sz="24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 2021 год</a:t>
            </a:r>
            <a:r>
              <a:rPr lang="ru-RU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2642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60000"/>
                <a:lumOff val="40000"/>
              </a:schemeClr>
            </a:gs>
            <a:gs pos="8000">
              <a:schemeClr val="accent5">
                <a:lumMod val="20000"/>
                <a:lumOff val="80000"/>
              </a:schemeClr>
            </a:gs>
            <a:gs pos="33000">
              <a:schemeClr val="bg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3"/>
            <a:ext cx="8784976" cy="576063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25000">
                <a:schemeClr val="bg1"/>
              </a:gs>
              <a:gs pos="54000">
                <a:schemeClr val="tx2">
                  <a:lumMod val="20000"/>
                  <a:lumOff val="80000"/>
                </a:schemeClr>
              </a:gs>
              <a:gs pos="100000">
                <a:srgbClr val="FF9999"/>
              </a:gs>
            </a:gsLst>
            <a:lin ang="5400000" scaled="1"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200" b="1" dirty="0">
                <a:solidFill>
                  <a:schemeClr val="tx1"/>
                </a:solidFill>
              </a:rPr>
              <a:t>             </a:t>
            </a:r>
            <a:r>
              <a:rPr lang="ru-RU" sz="3200" b="1" dirty="0">
                <a:solidFill>
                  <a:schemeClr val="tx1"/>
                </a:solidFill>
              </a:rPr>
              <a:t>  </a:t>
            </a:r>
            <a:r>
              <a:rPr lang="ru-RU" sz="3200" i="1" dirty="0">
                <a:solidFill>
                  <a:schemeClr val="tx1"/>
                </a:solidFill>
              </a:rPr>
              <a:t>Уважаемые </a:t>
            </a:r>
            <a:r>
              <a:rPr lang="ru-RU" sz="3200" i="1" dirty="0" err="1">
                <a:solidFill>
                  <a:schemeClr val="tx1"/>
                </a:solidFill>
              </a:rPr>
              <a:t>Дальнеконстантиновцы</a:t>
            </a:r>
            <a:r>
              <a:rPr lang="ru-RU" sz="3200" i="1" dirty="0">
                <a:solidFill>
                  <a:schemeClr val="tx1"/>
                </a:solidFill>
              </a:rPr>
              <a:t>!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692696"/>
            <a:ext cx="9144000" cy="6165304"/>
          </a:xfrm>
          <a:gradFill>
            <a:gsLst>
              <a:gs pos="0">
                <a:srgbClr val="FF9999"/>
              </a:gs>
              <a:gs pos="9000">
                <a:schemeClr val="tx2">
                  <a:lumMod val="20000"/>
                  <a:lumOff val="80000"/>
                </a:schemeClr>
              </a:gs>
              <a:gs pos="17000">
                <a:schemeClr val="bg1"/>
              </a:gs>
            </a:gsLst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pPr algn="just"/>
            <a:r>
              <a:rPr lang="ru-RU" sz="300" b="1" dirty="0">
                <a:solidFill>
                  <a:schemeClr val="tx1"/>
                </a:solidFill>
              </a:rPr>
              <a:t>	</a:t>
            </a:r>
            <a:endParaRPr lang="ru-RU" sz="300" dirty="0">
              <a:solidFill>
                <a:schemeClr val="tx1"/>
              </a:solidFill>
            </a:endParaRPr>
          </a:p>
          <a:p>
            <a:pPr algn="r"/>
            <a:r>
              <a:rPr lang="ru-RU" sz="4000" i="1" dirty="0">
                <a:solidFill>
                  <a:schemeClr val="tx1"/>
                </a:solidFill>
              </a:rPr>
              <a:t>Перед вами информационная брошюра</a:t>
            </a:r>
            <a:r>
              <a:rPr lang="en-US" sz="4000" i="1" dirty="0">
                <a:solidFill>
                  <a:schemeClr val="tx1"/>
                </a:solidFill>
              </a:rPr>
              <a:t> </a:t>
            </a:r>
            <a:r>
              <a:rPr lang="ru-RU" sz="4000" i="1" dirty="0">
                <a:solidFill>
                  <a:schemeClr val="tx1"/>
                </a:solidFill>
              </a:rPr>
              <a:t>«Бюджет для граждан», </a:t>
            </a:r>
            <a:r>
              <a:rPr lang="en-US" sz="4000" i="1" dirty="0">
                <a:solidFill>
                  <a:schemeClr val="tx1"/>
                </a:solidFill>
              </a:rPr>
              <a:t> </a:t>
            </a:r>
          </a:p>
          <a:p>
            <a:pPr algn="just"/>
            <a:r>
              <a:rPr lang="ru-RU" sz="4000" i="1" dirty="0">
                <a:solidFill>
                  <a:schemeClr val="tx1"/>
                </a:solidFill>
              </a:rPr>
              <a:t>разработанная управлением финансов, по ПРОЕКТУ Решения </a:t>
            </a:r>
            <a:r>
              <a:rPr lang="ru-RU" sz="4000" i="1" dirty="0">
                <a:solidFill>
                  <a:schemeClr val="tx1"/>
                </a:solidFill>
                <a:cs typeface="Arial" panose="020B0604020202020204" pitchFamily="34" charset="0"/>
              </a:rPr>
              <a:t>Земского собрания Дальнеконстантиновского муниципального района</a:t>
            </a:r>
            <a:r>
              <a:rPr lang="en-US" sz="4000" i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ru-RU" sz="4000" i="1" dirty="0">
                <a:solidFill>
                  <a:schemeClr val="tx1"/>
                </a:solidFill>
                <a:cs typeface="Arial" panose="020B0604020202020204" pitchFamily="34" charset="0"/>
              </a:rPr>
              <a:t>«О</a:t>
            </a:r>
            <a:r>
              <a:rPr lang="ru-RU" sz="4000" i="1" dirty="0">
                <a:solidFill>
                  <a:schemeClr val="tx1"/>
                </a:solidFill>
              </a:rPr>
              <a:t>б</a:t>
            </a:r>
            <a:r>
              <a:rPr lang="en-US" sz="4000" i="1" dirty="0">
                <a:solidFill>
                  <a:schemeClr val="tx1"/>
                </a:solidFill>
              </a:rPr>
              <a:t> </a:t>
            </a:r>
            <a:r>
              <a:rPr lang="ru-RU" sz="4000" i="1" dirty="0">
                <a:solidFill>
                  <a:schemeClr val="tx1"/>
                </a:solidFill>
              </a:rPr>
              <a:t>у</a:t>
            </a:r>
            <a:r>
              <a:rPr lang="ru-RU" sz="4000" i="1" dirty="0">
                <a:solidFill>
                  <a:schemeClr val="tx1"/>
                </a:solidFill>
                <a:cs typeface="Arial" panose="020B0604020202020204" pitchFamily="34" charset="0"/>
              </a:rPr>
              <a:t>тверждении отчета об исполнении бюджета </a:t>
            </a:r>
            <a:r>
              <a:rPr lang="en-US" sz="4000" i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ru-RU" sz="4000" i="1" dirty="0" err="1">
                <a:solidFill>
                  <a:schemeClr val="tx1"/>
                </a:solidFill>
                <a:cs typeface="Arial" panose="020B0604020202020204" pitchFamily="34" charset="0"/>
              </a:rPr>
              <a:t>Дальнеконстантинов</a:t>
            </a:r>
            <a:r>
              <a:rPr lang="en-US" sz="4000" i="1" dirty="0">
                <a:solidFill>
                  <a:schemeClr val="tx1"/>
                </a:solidFill>
                <a:cs typeface="Arial" panose="020B0604020202020204" pitchFamily="34" charset="0"/>
              </a:rPr>
              <a:t>c</a:t>
            </a:r>
            <a:r>
              <a:rPr lang="ru-RU" sz="4000" i="1" dirty="0">
                <a:solidFill>
                  <a:schemeClr val="tx1"/>
                </a:solidFill>
                <a:cs typeface="Arial" panose="020B0604020202020204" pitchFamily="34" charset="0"/>
              </a:rPr>
              <a:t>кого</a:t>
            </a:r>
            <a:r>
              <a:rPr lang="en-US" sz="4000" i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ru-RU" sz="4000" i="1" dirty="0">
                <a:solidFill>
                  <a:schemeClr val="tx1"/>
                </a:solidFill>
                <a:cs typeface="Arial" panose="020B0604020202020204" pitchFamily="34" charset="0"/>
              </a:rPr>
              <a:t>муниципального района за</a:t>
            </a:r>
            <a:r>
              <a:rPr lang="en-US" sz="4000" i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ru-RU" sz="4000" i="1" dirty="0">
                <a:solidFill>
                  <a:schemeClr val="tx1"/>
                </a:solidFill>
                <a:cs typeface="Arial" panose="020B0604020202020204" pitchFamily="34" charset="0"/>
              </a:rPr>
              <a:t>2021 год» </a:t>
            </a:r>
            <a:r>
              <a:rPr lang="ru-RU" sz="4000" i="1" dirty="0">
                <a:solidFill>
                  <a:schemeClr val="tx1"/>
                </a:solidFill>
              </a:rPr>
              <a:t>- главного финансового документа района. </a:t>
            </a:r>
          </a:p>
          <a:p>
            <a:pPr algn="just"/>
            <a:r>
              <a:rPr lang="ru-RU" sz="3800" i="1" dirty="0"/>
              <a:t>	</a:t>
            </a:r>
            <a:r>
              <a:rPr lang="ru-RU" sz="3800" i="1" dirty="0">
                <a:solidFill>
                  <a:schemeClr val="tx1"/>
                </a:solidFill>
              </a:rPr>
              <a:t> </a:t>
            </a:r>
            <a:r>
              <a:rPr lang="ru-RU" sz="4000" i="1" dirty="0">
                <a:solidFill>
                  <a:schemeClr val="tx1"/>
                </a:solidFill>
              </a:rPr>
              <a:t>Мы постарались в доступной и краткой форме представить описание доходов, расходов бюджета и их структуры, приоритетные направления расходования бюджетных средств, объемы бюджетных ассигнований, направляемых на финансирование социально-значимых мероприятий в сфере образования, социальной политики и занятости населения, культуры, сельского хозяйства и в других сферах.</a:t>
            </a:r>
          </a:p>
          <a:p>
            <a:pPr algn="just"/>
            <a:r>
              <a:rPr lang="ru-RU" sz="4000" i="1" dirty="0">
                <a:solidFill>
                  <a:schemeClr val="tx1"/>
                </a:solidFill>
              </a:rPr>
              <a:t>	 «Бюджет для граждан» нацелен на широкий круг пользователей – всех жителей Дальнеконстантиновского муниципального района, которые д</a:t>
            </a:r>
            <a:r>
              <a:rPr lang="ru-RU" altLang="ru-RU" sz="4000" i="1" dirty="0">
                <a:solidFill>
                  <a:schemeClr val="tx1"/>
                </a:solidFill>
                <a:cs typeface="Times New Roman" panose="02020603050405020304" pitchFamily="18" charset="0"/>
              </a:rPr>
              <a:t>олжны быть уверены, что передаваемые ими, как налогоплательщиками, средства используются эффективно, дают положительный результат, проявляющийся во всех сферах жизнедеятельности как для каждого человека и каждой семьи, так и для общества в целом. </a:t>
            </a:r>
            <a:endParaRPr lang="ru-RU" sz="4000" i="1" dirty="0">
              <a:solidFill>
                <a:schemeClr val="tx1"/>
              </a:solidFill>
            </a:endParaRPr>
          </a:p>
          <a:p>
            <a:pPr algn="just"/>
            <a:r>
              <a:rPr lang="ru-RU" altLang="ru-RU" sz="4000" i="1" dirty="0">
                <a:solidFill>
                  <a:schemeClr val="tx1"/>
                </a:solidFill>
                <a:cs typeface="Times New Roman" panose="02020603050405020304" pitchFamily="18" charset="0"/>
              </a:rPr>
              <a:t>	Одной из ключевых наших задач является обеспечение открытости и прозрачности муниципальных финансов, расширение практики общественного участия. Именно с этой целью  разработан «Бюджет для граждан» и применяется практика </a:t>
            </a:r>
            <a:r>
              <a:rPr lang="ru-RU" altLang="ru-RU" sz="4000" b="1" i="1" dirty="0">
                <a:solidFill>
                  <a:schemeClr val="tx1"/>
                </a:solidFill>
                <a:cs typeface="Times New Roman" panose="02020603050405020304" pitchFamily="18" charset="0"/>
              </a:rPr>
              <a:t>публичных слушаний.</a:t>
            </a:r>
            <a:endParaRPr lang="ru-RU" sz="4000" b="1" i="1" dirty="0">
              <a:solidFill>
                <a:schemeClr val="tx1"/>
              </a:solidFill>
            </a:endParaRPr>
          </a:p>
          <a:p>
            <a:pPr algn="just">
              <a:lnSpc>
                <a:spcPct val="110000"/>
              </a:lnSpc>
            </a:pPr>
            <a:r>
              <a:rPr lang="ru-RU" sz="4000" i="1" dirty="0">
                <a:solidFill>
                  <a:schemeClr val="tx1"/>
                </a:solidFill>
              </a:rPr>
              <a:t>	</a:t>
            </a:r>
            <a:r>
              <a:rPr lang="ru-RU" altLang="ru-RU" sz="4000" i="1" dirty="0">
                <a:solidFill>
                  <a:schemeClr val="tx1"/>
                </a:solidFill>
                <a:cs typeface="Times New Roman" panose="02020603050405020304" pitchFamily="18" charset="0"/>
              </a:rPr>
              <a:t>На официальном сайте Дальнеконстантиновского района в разделе </a:t>
            </a:r>
            <a:r>
              <a:rPr lang="ru-RU" altLang="ru-RU" sz="4000" i="1" dirty="0">
                <a:solidFill>
                  <a:srgbClr val="0000FF"/>
                </a:solidFill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«Управление финансов» </a:t>
            </a:r>
            <a:r>
              <a:rPr lang="ru-RU" altLang="ru-RU" sz="4000" i="1" dirty="0">
                <a:solidFill>
                  <a:schemeClr val="tx1"/>
                </a:solidFill>
                <a:cs typeface="Times New Roman" panose="02020603050405020304" pitchFamily="18" charset="0"/>
              </a:rPr>
              <a:t>можно ознакомиться </a:t>
            </a:r>
            <a:r>
              <a:rPr lang="ru-RU" sz="4000" i="1" dirty="0">
                <a:solidFill>
                  <a:schemeClr val="tx1"/>
                </a:solidFill>
              </a:rPr>
              <a:t>с данной и другими брошюрами (</a:t>
            </a:r>
            <a:r>
              <a:rPr lang="ru-RU" sz="4000" i="1" u="sng" dirty="0">
                <a:solidFill>
                  <a:srgbClr val="0000FF"/>
                </a:solidFill>
                <a:hlinkClick r:id="rId3"/>
              </a:rPr>
              <a:t>раздел «Бюджет для граждан»)</a:t>
            </a:r>
            <a:r>
              <a:rPr lang="ru-RU" sz="4000" i="1" dirty="0">
                <a:solidFill>
                  <a:srgbClr val="0000FF"/>
                </a:solidFill>
                <a:hlinkClick r:id="rId3"/>
              </a:rPr>
              <a:t>,</a:t>
            </a:r>
            <a:r>
              <a:rPr lang="ru-RU" sz="4000" i="1" dirty="0">
                <a:solidFill>
                  <a:srgbClr val="0000FF"/>
                </a:solidFill>
              </a:rPr>
              <a:t> </a:t>
            </a:r>
            <a:r>
              <a:rPr lang="ru-RU" sz="4000" i="1" dirty="0">
                <a:solidFill>
                  <a:schemeClr val="tx1"/>
                </a:solidFill>
              </a:rPr>
              <a:t>с деятельностью структурного подразделения, другими «сферами» бюджетного процесса района, итогами его исполнения, получить другую интересующую Вас информацию, а также задать вопрос, получить ответ, оставить отзыв или предложение, используя рубрику </a:t>
            </a:r>
            <a:r>
              <a:rPr lang="ru-RU" sz="4000" i="1" dirty="0"/>
              <a:t> </a:t>
            </a:r>
            <a:r>
              <a:rPr lang="ru-RU" sz="4000" i="1" u="sng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«приемная граждан».</a:t>
            </a:r>
            <a:endParaRPr lang="ru-RU" altLang="ru-RU" sz="4000" i="1" dirty="0">
              <a:solidFill>
                <a:srgbClr val="0000FF"/>
              </a:solidFill>
              <a:cs typeface="Times New Roman" panose="02020603050405020304" pitchFamily="18" charset="0"/>
            </a:endParaRPr>
          </a:p>
          <a:p>
            <a:pPr algn="just"/>
            <a:endParaRPr lang="ru-RU" altLang="ru-RU" sz="20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r"/>
            <a:r>
              <a:rPr lang="ru-RU" sz="2500" i="1" dirty="0">
                <a:solidFill>
                  <a:schemeClr val="tx1"/>
                </a:solidFill>
              </a:rPr>
              <a:t>С уважением, Фирова И.Н.</a:t>
            </a:r>
          </a:p>
          <a:p>
            <a:pPr algn="r"/>
            <a:r>
              <a:rPr lang="ru-RU" sz="2500" i="1" dirty="0">
                <a:solidFill>
                  <a:schemeClr val="tx1"/>
                </a:solidFill>
              </a:rPr>
              <a:t>Начальник финансового управления администрации</a:t>
            </a:r>
          </a:p>
          <a:p>
            <a:pPr algn="r"/>
            <a:r>
              <a:rPr lang="ru-RU" sz="2500" i="1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2500" i="1" dirty="0">
                <a:solidFill>
                  <a:schemeClr val="tx1"/>
                </a:solidFill>
              </a:rPr>
              <a:t>  муниципального района </a:t>
            </a:r>
          </a:p>
          <a:p>
            <a:pPr algn="r"/>
            <a:endParaRPr lang="ru-RU" altLang="ru-RU" sz="19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just"/>
            <a:endParaRPr lang="ru-RU" altLang="ru-RU" sz="19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316416" y="6453336"/>
            <a:ext cx="665494" cy="31149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013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3"/>
            <a:ext cx="8784976" cy="432047"/>
          </a:xfrm>
          <a:gradFill>
            <a:gsLst>
              <a:gs pos="16000">
                <a:srgbClr val="FF9999"/>
              </a:gs>
              <a:gs pos="44000">
                <a:schemeClr val="tx2">
                  <a:lumMod val="20000"/>
                  <a:lumOff val="80000"/>
                </a:schemeClr>
              </a:gs>
              <a:gs pos="82000">
                <a:schemeClr val="bg1"/>
              </a:gs>
            </a:gsLst>
            <a:lin ang="16200000" scaled="1"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i="1" dirty="0">
                <a:solidFill>
                  <a:schemeClr val="tx1"/>
                </a:solidFill>
              </a:rPr>
              <a:t>Публичные слушания по проекту отчета</a:t>
            </a:r>
            <a:endParaRPr lang="ru-RU" sz="3200" i="1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548681"/>
            <a:ext cx="8784976" cy="6048672"/>
          </a:xfrm>
          <a:gradFill>
            <a:gsLst>
              <a:gs pos="0">
                <a:srgbClr val="FF9999"/>
              </a:gs>
              <a:gs pos="11000">
                <a:schemeClr val="tx2">
                  <a:lumMod val="20000"/>
                  <a:lumOff val="80000"/>
                </a:schemeClr>
              </a:gs>
              <a:gs pos="60000">
                <a:schemeClr val="bg1"/>
              </a:gs>
            </a:gsLst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ru-RU" sz="1900" b="1" dirty="0">
                <a:solidFill>
                  <a:schemeClr val="tx1"/>
                </a:solidFill>
              </a:rPr>
              <a:t>	</a:t>
            </a:r>
            <a:r>
              <a:rPr lang="ru-RU" altLang="ru-RU" sz="2000" u="sng" dirty="0">
                <a:solidFill>
                  <a:schemeClr val="tx1"/>
                </a:solidFill>
                <a:cs typeface="Times New Roman" panose="02020603050405020304" pitchFamily="18" charset="0"/>
              </a:rPr>
              <a:t>Публичные слушания</a:t>
            </a:r>
            <a:r>
              <a:rPr lang="ru-RU" altLang="ru-RU" sz="2000" b="1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- форма участия населения в  осуществлении местного самоуправления. Публичные слушания  проводятся с целью выявления мнения населения, в данном случае, по проекту отчета об исполнении бюджета Дальнеконстантиновского муниципального района.</a:t>
            </a:r>
          </a:p>
          <a:p>
            <a:pPr algn="just">
              <a:lnSpc>
                <a:spcPts val="2000"/>
              </a:lnSpc>
            </a:pPr>
            <a:r>
              <a:rPr lang="ru-RU" alt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	</a:t>
            </a:r>
            <a:r>
              <a:rPr lang="ru-RU" altLang="ru-RU" sz="2000" u="sng" dirty="0">
                <a:solidFill>
                  <a:schemeClr val="tx1"/>
                </a:solidFill>
                <a:cs typeface="Times New Roman" panose="02020603050405020304" pitchFamily="18" charset="0"/>
              </a:rPr>
              <a:t>Каждый житель вправе </a:t>
            </a:r>
            <a:r>
              <a:rPr lang="ru-RU" alt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высказать свое мнение по проекту отчета об исполнении  бюджета, представить письменные предложения и замечания  для включения их в протокол публичных слушаний.</a:t>
            </a:r>
          </a:p>
          <a:p>
            <a:pPr algn="just">
              <a:lnSpc>
                <a:spcPts val="2000"/>
              </a:lnSpc>
            </a:pPr>
            <a:r>
              <a:rPr lang="ru-RU" alt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	</a:t>
            </a:r>
            <a:r>
              <a:rPr lang="ru-RU" altLang="ru-RU" sz="2000" u="sng" dirty="0">
                <a:solidFill>
                  <a:schemeClr val="tx1"/>
                </a:solidFill>
                <a:cs typeface="Times New Roman" panose="02020603050405020304" pitchFamily="18" charset="0"/>
              </a:rPr>
              <a:t>Результат публичных слушаний</a:t>
            </a:r>
            <a:r>
              <a:rPr lang="ru-RU" alt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 - заключение, в котором  отражаются выраженные позиции жителей и рекомендации, сформулированные по результатам публичных  слушаний. Заключение о результатах публичных слушаний подлежит  опубликованию.</a:t>
            </a:r>
          </a:p>
          <a:p>
            <a:pPr>
              <a:spcBef>
                <a:spcPts val="100"/>
              </a:spcBef>
            </a:pPr>
            <a:r>
              <a:rPr lang="ru-RU" altLang="ru-RU" sz="1800" i="1" dirty="0">
                <a:solidFill>
                  <a:srgbClr val="FF0000"/>
                </a:solidFill>
                <a:latin typeface="Trebuchet MS" panose="020B0603020202020204" pitchFamily="34" charset="0"/>
              </a:rPr>
              <a:t>Приглашаем жителей района принять участие в ежегодном* общественном обсуждении отчета об исполнении бюджета на публичных слушаниях, которые проходят в зале заседаний </a:t>
            </a:r>
            <a:r>
              <a:rPr lang="ru-RU" altLang="ru-RU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администрации Дальнеконстантиновского муниципального района</a:t>
            </a:r>
          </a:p>
          <a:p>
            <a:pPr>
              <a:spcBef>
                <a:spcPts val="50"/>
              </a:spcBef>
            </a:pPr>
            <a:r>
              <a:rPr lang="ru-RU" altLang="ru-RU" sz="1800" i="1" dirty="0">
                <a:solidFill>
                  <a:srgbClr val="FF0000"/>
                </a:solidFill>
                <a:latin typeface="Trebuchet MS" panose="020B0603020202020204" pitchFamily="34" charset="0"/>
              </a:rPr>
              <a:t>по адресу: </a:t>
            </a:r>
            <a:r>
              <a:rPr lang="ru-RU" altLang="ru-RU" sz="18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р.п.Д.Константиново</a:t>
            </a:r>
            <a:r>
              <a:rPr lang="ru-RU" altLang="ru-RU" sz="1800" i="1" dirty="0">
                <a:solidFill>
                  <a:srgbClr val="FF0000"/>
                </a:solidFill>
                <a:latin typeface="Trebuchet MS" panose="020B0603020202020204" pitchFamily="34" charset="0"/>
              </a:rPr>
              <a:t>, </a:t>
            </a:r>
            <a:r>
              <a:rPr lang="ru-RU" altLang="ru-RU" sz="18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ул.Советская</a:t>
            </a:r>
            <a:r>
              <a:rPr lang="ru-RU" altLang="ru-RU" sz="1800" i="1" dirty="0">
                <a:solidFill>
                  <a:srgbClr val="FF0000"/>
                </a:solidFill>
                <a:latin typeface="Trebuchet MS" panose="020B0603020202020204" pitchFamily="34" charset="0"/>
              </a:rPr>
              <a:t>, д.99</a:t>
            </a:r>
          </a:p>
          <a:p>
            <a:pPr algn="just"/>
            <a:endParaRPr lang="ru-RU" altLang="ru-RU" sz="19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r"/>
            <a:r>
              <a:rPr lang="ru-RU" sz="1600" i="1" dirty="0">
                <a:solidFill>
                  <a:schemeClr val="tx1"/>
                </a:solidFill>
              </a:rPr>
              <a:t>* информирование о времени и дате </a:t>
            </a:r>
          </a:p>
          <a:p>
            <a:pPr algn="r"/>
            <a:r>
              <a:rPr lang="ru-RU" sz="1600" i="1" dirty="0">
                <a:solidFill>
                  <a:schemeClr val="tx1"/>
                </a:solidFill>
              </a:rPr>
              <a:t>проведения осуществляется: </a:t>
            </a:r>
          </a:p>
          <a:p>
            <a:pPr algn="r"/>
            <a:r>
              <a:rPr lang="ru-RU" sz="1600" i="1" dirty="0">
                <a:solidFill>
                  <a:schemeClr val="tx1"/>
                </a:solidFill>
              </a:rPr>
              <a:t>на сайте района,</a:t>
            </a:r>
          </a:p>
          <a:p>
            <a:pPr algn="r"/>
            <a:r>
              <a:rPr lang="ru-RU" sz="1600" i="1" dirty="0">
                <a:solidFill>
                  <a:schemeClr val="tx1"/>
                </a:solidFill>
              </a:rPr>
              <a:t>через местные СМИ.</a:t>
            </a:r>
            <a:r>
              <a:rPr lang="ru-RU" altLang="ru-RU" sz="16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076336" y="6309319"/>
            <a:ext cx="864096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5" descr="7.Dom_sovetov.jpg - [01.07.2011 14:02:38]">
            <a:extLst>
              <a:ext uri="{FF2B5EF4-FFF2-40B4-BE49-F238E27FC236}">
                <a16:creationId xmlns:a16="http://schemas.microsoft.com/office/drawing/2014/main" xmlns="" id="{5BC70686-2615-462A-B5B4-E3EEE9E86D95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869160"/>
            <a:ext cx="5040560" cy="1728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83620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60000"/>
                <a:lumOff val="40000"/>
              </a:schemeClr>
            </a:gs>
            <a:gs pos="8000">
              <a:schemeClr val="accent5">
                <a:lumMod val="20000"/>
                <a:lumOff val="80000"/>
              </a:schemeClr>
            </a:gs>
            <a:gs pos="33000">
              <a:schemeClr val="bg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7464" y="116633"/>
            <a:ext cx="8754410" cy="504055"/>
          </a:xfrm>
          <a:gradFill>
            <a:gsLst>
              <a:gs pos="0">
                <a:srgbClr val="FF9999"/>
              </a:gs>
              <a:gs pos="33000">
                <a:schemeClr val="tx2">
                  <a:lumMod val="20000"/>
                  <a:lumOff val="80000"/>
                </a:schemeClr>
              </a:gs>
              <a:gs pos="52000">
                <a:schemeClr val="bg1"/>
              </a:gs>
            </a:gsLst>
            <a:lin ang="162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i="1" dirty="0">
                <a:solidFill>
                  <a:schemeClr val="tx1"/>
                </a:solidFill>
              </a:rPr>
              <a:t/>
            </a:r>
            <a:br>
              <a:rPr lang="ru-RU" i="1" dirty="0">
                <a:solidFill>
                  <a:schemeClr val="tx1"/>
                </a:solidFill>
              </a:rPr>
            </a:br>
            <a:r>
              <a:rPr lang="ru-RU" b="1" i="1" dirty="0">
                <a:solidFill>
                  <a:schemeClr val="tx1"/>
                </a:solidFill>
              </a:rPr>
              <a:t>Бюджет – это…</a:t>
            </a:r>
            <a:r>
              <a:rPr lang="ru-RU" i="1" dirty="0">
                <a:solidFill>
                  <a:schemeClr val="tx1"/>
                </a:solidFill>
              </a:rPr>
              <a:t/>
            </a:r>
            <a:br>
              <a:rPr lang="ru-RU" i="1" dirty="0">
                <a:solidFill>
                  <a:schemeClr val="tx1"/>
                </a:solidFill>
              </a:rPr>
            </a:b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28" name="Подзаголовок 27"/>
          <p:cNvSpPr>
            <a:spLocks noGrp="1"/>
          </p:cNvSpPr>
          <p:nvPr>
            <p:ph type="subTitle" idx="1"/>
          </p:nvPr>
        </p:nvSpPr>
        <p:spPr>
          <a:xfrm>
            <a:off x="0" y="620686"/>
            <a:ext cx="9143999" cy="6237313"/>
          </a:xfrm>
          <a:gradFill>
            <a:gsLst>
              <a:gs pos="0">
                <a:srgbClr val="FF9999"/>
              </a:gs>
              <a:gs pos="31000">
                <a:schemeClr val="tx2">
                  <a:lumMod val="20000"/>
                  <a:lumOff val="80000"/>
                </a:schemeClr>
              </a:gs>
              <a:gs pos="46000">
                <a:schemeClr val="bg1"/>
              </a:gs>
            </a:gsLst>
            <a:lin ang="16200000" scaled="1"/>
          </a:gradFill>
          <a:ln>
            <a:noFill/>
          </a:ln>
        </p:spPr>
        <p:txBody>
          <a:bodyPr>
            <a:normAutofit/>
          </a:bodyPr>
          <a:lstStyle/>
          <a:p>
            <a:r>
              <a:rPr lang="ru-RU" sz="1600" b="1" dirty="0">
                <a:solidFill>
                  <a:schemeClr val="tx1"/>
                </a:solidFill>
              </a:rPr>
              <a:t>- это схема доходов и расходов определённого объекта (семьи, бизнеса, организации, государства, муниципального образования и т.д.), устанавливаемая на определённый период времени . </a:t>
            </a:r>
            <a:r>
              <a:rPr lang="ru-RU" sz="1600" b="1" u="sng" dirty="0">
                <a:solidFill>
                  <a:schemeClr val="tx1"/>
                </a:solidFill>
              </a:rPr>
              <a:t>Бюджет муниципального района (МУНИЦИПАЛЬНЫЙ БЮДЖЕТ) - это</a:t>
            </a:r>
            <a:endParaRPr lang="ru-RU" sz="1600" b="1" dirty="0"/>
          </a:p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endParaRPr lang="ru-RU" sz="1800" b="1" dirty="0">
              <a:solidFill>
                <a:schemeClr val="tx1"/>
              </a:solidFill>
            </a:endParaRPr>
          </a:p>
          <a:p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7F03C846-96E0-4D10-9976-ED24BA8B7781}"/>
              </a:ext>
            </a:extLst>
          </p:cNvPr>
          <p:cNvSpPr/>
          <p:nvPr/>
        </p:nvSpPr>
        <p:spPr>
          <a:xfrm>
            <a:off x="123057" y="1704807"/>
            <a:ext cx="4500883" cy="262035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algn="ctr"/>
            <a:endParaRPr lang="ru-RU" sz="1600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МУНИЦИПАЛЬНЫЕ ДОХОДЫ </a:t>
            </a:r>
          </a:p>
          <a:p>
            <a:pPr algn="just"/>
            <a:r>
              <a:rPr lang="ru-RU" sz="1400" dirty="0"/>
              <a:t>это денежные средства, поступающие в безвозмездном и безвозвратном порядке в соответствии с законодательством Российской Федерации в распоряжение органов государственной власти Российской Федерации, субъектов РФ, органов местного самоуправления</a:t>
            </a:r>
            <a:r>
              <a:rPr lang="ru-RU" sz="16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……………………………………………………………………………………………………………………………………………………………………………………………………………..</a:t>
            </a:r>
            <a:r>
              <a:rPr lang="ru-RU" sz="1600" dirty="0"/>
              <a:t>                                  </a:t>
            </a:r>
            <a:r>
              <a:rPr lang="ru-RU" dirty="0">
                <a:solidFill>
                  <a:schemeClr val="bg1"/>
                </a:solidFill>
              </a:rPr>
              <a:t>                                      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744575B5-DEA5-4820-BE84-7BB0F7286A9B}"/>
              </a:ext>
            </a:extLst>
          </p:cNvPr>
          <p:cNvSpPr/>
          <p:nvPr/>
        </p:nvSpPr>
        <p:spPr>
          <a:xfrm>
            <a:off x="179509" y="3573843"/>
            <a:ext cx="1368155" cy="576063"/>
          </a:xfrm>
          <a:prstGeom prst="round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Налоговые доходы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xmlns="" id="{C21EA896-0B10-4D3A-AA2C-750A177A4498}"/>
              </a:ext>
            </a:extLst>
          </p:cNvPr>
          <p:cNvSpPr/>
          <p:nvPr/>
        </p:nvSpPr>
        <p:spPr>
          <a:xfrm>
            <a:off x="1481488" y="3573842"/>
            <a:ext cx="1523332" cy="576063"/>
          </a:xfrm>
          <a:prstGeom prst="round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solidFill>
                  <a:schemeClr val="tx1"/>
                </a:solidFill>
              </a:rPr>
              <a:t>Неналоговые доходы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xmlns="" id="{A0BEE42A-1A1E-465E-8D56-EF119DDF79CD}"/>
              </a:ext>
            </a:extLst>
          </p:cNvPr>
          <p:cNvSpPr/>
          <p:nvPr/>
        </p:nvSpPr>
        <p:spPr>
          <a:xfrm>
            <a:off x="4724174" y="1726869"/>
            <a:ext cx="4263670" cy="335831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99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МУНИЦИПАЛЬНЫЕ РАСХОДЫ</a:t>
            </a:r>
            <a:r>
              <a:rPr lang="ru-RU" sz="1100" b="1" dirty="0">
                <a:solidFill>
                  <a:schemeClr val="tx1"/>
                </a:solidFill>
              </a:rPr>
              <a:t>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это экономические отношения, возникающие в связи с распределением фонда денежных средств муниципалитета и его использование по отраслевому, целевому и территориальному назначению.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Расходная часть охватывает всю экономику, так как муниципалитет учитывает экономические интересы общества в целом.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На величину и структуру расходов бюджета влияют множество факторов: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муниципальное устройство, внешняя и внутренняя политика муниципалитета, общий уровень экономики, уровень благосостояния населения, размер муниципального сектора в экономике и многие другие факторы.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xmlns="" id="{272763C9-09FF-4B9A-A562-9D4C9B4F0413}"/>
              </a:ext>
            </a:extLst>
          </p:cNvPr>
          <p:cNvSpPr/>
          <p:nvPr/>
        </p:nvSpPr>
        <p:spPr>
          <a:xfrm>
            <a:off x="2930576" y="3573841"/>
            <a:ext cx="1641424" cy="554814"/>
          </a:xfrm>
          <a:prstGeom prst="round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solidFill>
                  <a:schemeClr val="tx1"/>
                </a:solidFill>
              </a:rPr>
              <a:t>Безвозмездные поступления 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7DE8E1FB-A2D1-4753-8F23-C53AC10B50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757" y="5183252"/>
            <a:ext cx="2284133" cy="1462817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06059D82-5849-4646-A6B7-22D04D0AD2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64" y="4489150"/>
            <a:ext cx="2439162" cy="2056164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A2FA5F18-DA41-4258-9D1E-FCD1A64246A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51"/>
          <a:stretch/>
        </p:blipFill>
        <p:spPr>
          <a:xfrm>
            <a:off x="2343014" y="4706636"/>
            <a:ext cx="2156978" cy="2056164"/>
          </a:xfrm>
          <a:prstGeom prst="rect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</p:pic>
      <p:sp>
        <p:nvSpPr>
          <p:cNvPr id="25" name="Стрелка: вправо 24">
            <a:extLst>
              <a:ext uri="{FF2B5EF4-FFF2-40B4-BE49-F238E27FC236}">
                <a16:creationId xmlns:a16="http://schemas.microsoft.com/office/drawing/2014/main" xmlns="" id="{791A17B7-EEB0-46B5-B186-77D15060405A}"/>
              </a:ext>
            </a:extLst>
          </p:cNvPr>
          <p:cNvSpPr/>
          <p:nvPr/>
        </p:nvSpPr>
        <p:spPr>
          <a:xfrm>
            <a:off x="2226120" y="4881690"/>
            <a:ext cx="576064" cy="216024"/>
          </a:xfrm>
          <a:prstGeom prst="rightArrow">
            <a:avLst/>
          </a:prstGeom>
          <a:solidFill>
            <a:srgbClr val="CCFF66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3DCE3068-A957-47FC-A659-E261E2AB20D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364" y="5212338"/>
            <a:ext cx="2140172" cy="1368330"/>
          </a:xfrm>
          <a:prstGeom prst="rect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</p:pic>
      <p:sp>
        <p:nvSpPr>
          <p:cNvPr id="29" name="Стрелка: вправо 28">
            <a:extLst>
              <a:ext uri="{FF2B5EF4-FFF2-40B4-BE49-F238E27FC236}">
                <a16:creationId xmlns:a16="http://schemas.microsoft.com/office/drawing/2014/main" xmlns="" id="{9162ACF8-C9DB-4629-B9C1-0D0FF20353C8}"/>
              </a:ext>
            </a:extLst>
          </p:cNvPr>
          <p:cNvSpPr/>
          <p:nvPr/>
        </p:nvSpPr>
        <p:spPr>
          <a:xfrm>
            <a:off x="6578858" y="5237793"/>
            <a:ext cx="576064" cy="216024"/>
          </a:xfrm>
          <a:prstGeom prst="rightArrow">
            <a:avLst/>
          </a:prstGeom>
          <a:solidFill>
            <a:srgbClr val="CCFF66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xmlns="" id="{4C018627-D7ED-4266-9435-D344122088FB}"/>
              </a:ext>
            </a:extLst>
          </p:cNvPr>
          <p:cNvSpPr/>
          <p:nvPr/>
        </p:nvSpPr>
        <p:spPr>
          <a:xfrm>
            <a:off x="8176172" y="6347782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640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1" y="116634"/>
            <a:ext cx="8784975" cy="498994"/>
          </a:xfrm>
          <a:gradFill>
            <a:gsLst>
              <a:gs pos="0">
                <a:srgbClr val="FF9999"/>
              </a:gs>
              <a:gs pos="31000">
                <a:schemeClr val="tx2">
                  <a:lumMod val="20000"/>
                  <a:lumOff val="80000"/>
                </a:schemeClr>
              </a:gs>
              <a:gs pos="46000">
                <a:schemeClr val="bg1"/>
              </a:gs>
            </a:gsLst>
            <a:lin ang="162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i="1" dirty="0">
                <a:solidFill>
                  <a:schemeClr val="tx1"/>
                </a:solidFill>
              </a:rPr>
              <a:t/>
            </a:r>
            <a:br>
              <a:rPr lang="ru-RU" sz="3200" i="1" dirty="0">
                <a:solidFill>
                  <a:schemeClr val="tx1"/>
                </a:solidFill>
              </a:rPr>
            </a:br>
            <a:r>
              <a:rPr lang="ru-RU" sz="3200" b="1" i="1" dirty="0">
                <a:solidFill>
                  <a:schemeClr val="tx1"/>
                </a:solidFill>
              </a:rPr>
              <a:t>Бюджет…бюджет…бюджет…</a:t>
            </a:r>
            <a:r>
              <a:rPr lang="ru-RU" sz="3200" i="1" dirty="0">
                <a:solidFill>
                  <a:schemeClr val="tx1"/>
                </a:solidFill>
              </a:rPr>
              <a:t/>
            </a:r>
            <a:br>
              <a:rPr lang="ru-RU" sz="3200" i="1" dirty="0">
                <a:solidFill>
                  <a:schemeClr val="tx1"/>
                </a:solidFill>
              </a:rPr>
            </a:br>
            <a:endParaRPr lang="ru-RU" sz="3200" i="1" dirty="0">
              <a:solidFill>
                <a:schemeClr val="tx1"/>
              </a:solidFill>
            </a:endParaRPr>
          </a:p>
        </p:txBody>
      </p:sp>
      <p:sp>
        <p:nvSpPr>
          <p:cNvPr id="28" name="Подзаголовок 27"/>
          <p:cNvSpPr>
            <a:spLocks noGrp="1"/>
          </p:cNvSpPr>
          <p:nvPr>
            <p:ph type="subTitle" idx="1"/>
          </p:nvPr>
        </p:nvSpPr>
        <p:spPr>
          <a:xfrm>
            <a:off x="179512" y="780510"/>
            <a:ext cx="8856984" cy="5960856"/>
          </a:xfrm>
          <a:gradFill>
            <a:gsLst>
              <a:gs pos="56000">
                <a:schemeClr val="bg1"/>
              </a:gs>
              <a:gs pos="87000">
                <a:schemeClr val="tx2">
                  <a:lumMod val="20000"/>
                  <a:lumOff val="80000"/>
                </a:schemeClr>
              </a:gs>
              <a:gs pos="96000">
                <a:srgbClr val="FF9999"/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endParaRPr lang="ru-RU" sz="1800" b="1" dirty="0">
              <a:solidFill>
                <a:schemeClr val="tx1"/>
              </a:solidFill>
            </a:endParaRPr>
          </a:p>
          <a:p>
            <a:endParaRPr lang="ru-RU" sz="1800" b="1" dirty="0">
              <a:solidFill>
                <a:schemeClr val="tx1"/>
              </a:solidFill>
            </a:endParaRPr>
          </a:p>
        </p:txBody>
      </p:sp>
      <p:graphicFrame>
        <p:nvGraphicFramePr>
          <p:cNvPr id="1024" name="Диаграмма 1023"/>
          <p:cNvGraphicFramePr/>
          <p:nvPr>
            <p:extLst>
              <p:ext uri="{D42A27DB-BD31-4B8C-83A1-F6EECF244321}">
                <p14:modId xmlns:p14="http://schemas.microsoft.com/office/powerpoint/2010/main" val="2519542206"/>
              </p:ext>
            </p:extLst>
          </p:nvPr>
        </p:nvGraphicFramePr>
        <p:xfrm>
          <a:off x="1008767" y="2945811"/>
          <a:ext cx="3059175" cy="2604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5" name="Диаграмма 34"/>
          <p:cNvGraphicFramePr/>
          <p:nvPr>
            <p:extLst>
              <p:ext uri="{D42A27DB-BD31-4B8C-83A1-F6EECF244321}">
                <p14:modId xmlns:p14="http://schemas.microsoft.com/office/powerpoint/2010/main" val="3377264864"/>
              </p:ext>
            </p:extLst>
          </p:nvPr>
        </p:nvGraphicFramePr>
        <p:xfrm>
          <a:off x="5076058" y="2892875"/>
          <a:ext cx="3275200" cy="2657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179511" y="5757177"/>
            <a:ext cx="8856984" cy="952124"/>
          </a:xfrm>
          <a:prstGeom prst="roundRect">
            <a:avLst/>
          </a:prstGeom>
          <a:gradFill>
            <a:gsLst>
              <a:gs pos="43000">
                <a:schemeClr val="bg1"/>
              </a:gs>
              <a:gs pos="64000">
                <a:schemeClr val="tx2">
                  <a:lumMod val="20000"/>
                  <a:lumOff val="80000"/>
                </a:schemeClr>
              </a:gs>
              <a:gs pos="96000">
                <a:srgbClr val="FF9999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u="sng" dirty="0">
                <a:solidFill>
                  <a:schemeClr val="tx1"/>
                </a:solidFill>
              </a:rPr>
              <a:t>Сбалансированность бюджета </a:t>
            </a:r>
            <a:r>
              <a:rPr lang="ru-RU" sz="2200" b="1" dirty="0">
                <a:solidFill>
                  <a:schemeClr val="tx1"/>
                </a:solidFill>
              </a:rPr>
              <a:t>по доходам и расходам –</a:t>
            </a:r>
          </a:p>
          <a:p>
            <a:pPr algn="ctr"/>
            <a:r>
              <a:rPr lang="ru-RU" sz="2200" b="1" u="sng" dirty="0">
                <a:solidFill>
                  <a:schemeClr val="tx1"/>
                </a:solidFill>
              </a:rPr>
              <a:t>основополагающее требование</a:t>
            </a:r>
            <a:r>
              <a:rPr lang="ru-RU" sz="2200" b="1" dirty="0">
                <a:solidFill>
                  <a:schemeClr val="tx1"/>
                </a:solidFill>
              </a:rPr>
              <a:t>, предъявляемое к органам, </a:t>
            </a:r>
          </a:p>
          <a:p>
            <a:pPr algn="ctr"/>
            <a:r>
              <a:rPr lang="ru-RU" sz="2200" b="1" dirty="0">
                <a:solidFill>
                  <a:schemeClr val="tx1"/>
                </a:solidFill>
              </a:rPr>
              <a:t>составляющим и утверждающим бюджет</a:t>
            </a:r>
            <a:endParaRPr lang="ru-RU" sz="2200" dirty="0">
              <a:solidFill>
                <a:schemeClr val="tx1"/>
              </a:solidFill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3BC98AE1-0882-479D-8BD5-20C0CF6248AB}"/>
              </a:ext>
            </a:extLst>
          </p:cNvPr>
          <p:cNvSpPr/>
          <p:nvPr/>
        </p:nvSpPr>
        <p:spPr>
          <a:xfrm>
            <a:off x="8172400" y="6309318"/>
            <a:ext cx="864096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B0940A3F-64BB-45C2-B41F-C5EA923B3B64}"/>
              </a:ext>
            </a:extLst>
          </p:cNvPr>
          <p:cNvPicPr/>
          <p:nvPr/>
        </p:nvPicPr>
        <p:blipFill rotWithShape="1">
          <a:blip r:embed="rId4" cstate="print"/>
          <a:srcRect l="962" t="21045" r="40192" b="40673"/>
          <a:stretch/>
        </p:blipFill>
        <p:spPr bwMode="auto">
          <a:xfrm>
            <a:off x="394374" y="815846"/>
            <a:ext cx="3673569" cy="18722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C4AA1C7-ABE8-4AE3-BB17-CF7B70DAD811}"/>
              </a:ext>
            </a:extLst>
          </p:cNvPr>
          <p:cNvSpPr/>
          <p:nvPr/>
        </p:nvSpPr>
        <p:spPr>
          <a:xfrm>
            <a:off x="683568" y="908721"/>
            <a:ext cx="3456384" cy="1779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29FACA0-803C-4CCA-AA35-A9900E545CE3}"/>
              </a:ext>
            </a:extLst>
          </p:cNvPr>
          <p:cNvSpPr/>
          <p:nvPr/>
        </p:nvSpPr>
        <p:spPr>
          <a:xfrm>
            <a:off x="4067944" y="980728"/>
            <a:ext cx="1078958" cy="1872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solidFill>
                  <a:schemeClr val="tx1"/>
                </a:solidFill>
              </a:rPr>
              <a:t>=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6C733E2E-511C-4351-BBDB-E64C7DFCB987}"/>
              </a:ext>
            </a:extLst>
          </p:cNvPr>
          <p:cNvSpPr/>
          <p:nvPr/>
        </p:nvSpPr>
        <p:spPr>
          <a:xfrm>
            <a:off x="5254914" y="815846"/>
            <a:ext cx="3096344" cy="17299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БЕЗДЕФИЦИТНЫЙ Бюджет 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E0F262F5-4938-4283-8709-BE62A86F4FBF}"/>
              </a:ext>
            </a:extLst>
          </p:cNvPr>
          <p:cNvSpPr/>
          <p:nvPr/>
        </p:nvSpPr>
        <p:spPr>
          <a:xfrm>
            <a:off x="179512" y="740569"/>
            <a:ext cx="8784975" cy="2019489"/>
          </a:xfrm>
          <a:prstGeom prst="round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35518092-C5E9-423D-A21D-1E2F63D1EEE2}"/>
              </a:ext>
            </a:extLst>
          </p:cNvPr>
          <p:cNvSpPr/>
          <p:nvPr/>
        </p:nvSpPr>
        <p:spPr>
          <a:xfrm>
            <a:off x="323529" y="2945811"/>
            <a:ext cx="4246146" cy="2697620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xmlns="" id="{7661BD94-C4E8-434A-8384-D17111C11B11}"/>
              </a:ext>
            </a:extLst>
          </p:cNvPr>
          <p:cNvSpPr/>
          <p:nvPr/>
        </p:nvSpPr>
        <p:spPr>
          <a:xfrm>
            <a:off x="4788026" y="2966679"/>
            <a:ext cx="4032446" cy="2655881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561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8" y="194784"/>
            <a:ext cx="8928983" cy="1115416"/>
          </a:xfrm>
          <a:solidFill>
            <a:schemeClr val="accent5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600" b="1" i="1" u="sng" dirty="0">
                <a:solidFill>
                  <a:schemeClr val="tx1"/>
                </a:solidFill>
              </a:rPr>
              <a:t>ДОХОДЫ</a:t>
            </a:r>
            <a:r>
              <a:rPr lang="ru-RU" sz="3600" b="1" i="1" dirty="0">
                <a:solidFill>
                  <a:schemeClr val="tx1"/>
                </a:solidFill>
              </a:rPr>
              <a:t> БЮДЖЕТА-</a:t>
            </a:r>
            <a:br>
              <a:rPr lang="ru-RU" sz="3600" b="1" i="1" dirty="0">
                <a:solidFill>
                  <a:schemeClr val="tx1"/>
                </a:solidFill>
              </a:rPr>
            </a:br>
            <a:r>
              <a:rPr lang="ru-RU" sz="4000" b="1" i="1" dirty="0">
                <a:solidFill>
                  <a:schemeClr val="tx1"/>
                </a:solidFill>
              </a:rPr>
              <a:t>из чего они складываются 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9" y="1290181"/>
            <a:ext cx="9000993" cy="5523783"/>
          </a:xfrm>
          <a:gradFill>
            <a:gsLst>
              <a:gs pos="46000">
                <a:schemeClr val="bg1"/>
              </a:gs>
              <a:gs pos="93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ctr"/>
            <a:r>
              <a:rPr lang="ru-RU" sz="2400" dirty="0"/>
              <a:t>Доходы бюджета- безвозмездные и безвозвратные поступления денежных средств в бюджет</a:t>
            </a:r>
          </a:p>
          <a:p>
            <a:pPr algn="ctr"/>
            <a:endParaRPr lang="ru-RU" sz="26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7509" y="2276872"/>
            <a:ext cx="2736302" cy="438634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15814" y="2276872"/>
            <a:ext cx="3024342" cy="438634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012159" y="2276872"/>
            <a:ext cx="3024332" cy="438634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07509" y="2842248"/>
            <a:ext cx="280830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/>
              <a:t>Налоговые доходы </a:t>
            </a:r>
            <a:r>
              <a:rPr lang="ru-RU" sz="2000" dirty="0"/>
              <a:t>Поступления от уплаты налогов, установленных Налоговым кодексом РФ (налог на доходы физических лиц, единый налог на вмененный доход, </a:t>
            </a:r>
          </a:p>
          <a:p>
            <a:pPr algn="ctr"/>
            <a:r>
              <a:rPr lang="ru-RU" sz="2000" dirty="0"/>
              <a:t>акцизы и др.) </a:t>
            </a:r>
          </a:p>
          <a:p>
            <a:pPr algn="ctr"/>
            <a:endParaRPr lang="ru-RU" sz="2000" dirty="0"/>
          </a:p>
          <a:p>
            <a:pPr algn="ctr"/>
            <a:endParaRPr lang="ru-RU" sz="2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012162" y="2636913"/>
            <a:ext cx="3096341" cy="36009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/>
              <a:t>Безвозмездные поступления </a:t>
            </a:r>
            <a:endParaRPr lang="ru-RU" sz="2000" u="sng" dirty="0"/>
          </a:p>
          <a:p>
            <a:pPr algn="ctr"/>
            <a:r>
              <a:rPr lang="ru-RU" sz="2000" dirty="0"/>
              <a:t>Поступления от других бюджетов бюджетной системы, граждан и организаций </a:t>
            </a:r>
            <a:r>
              <a:rPr lang="ru-RU" dirty="0"/>
              <a:t>(межбюджетные трансферты в виде дотаций, субвенций, субсидий, поступления от юридических и физических лиц, кроме налоговых и неналоговых доходов)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62871" y="2564904"/>
            <a:ext cx="2705275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u="sng" dirty="0"/>
              <a:t>Неналоговые доходы </a:t>
            </a:r>
            <a:endParaRPr lang="ru-RU" sz="1900" u="sng" dirty="0"/>
          </a:p>
          <a:p>
            <a:pPr algn="ctr"/>
            <a:r>
              <a:rPr lang="ru-RU" sz="1900" dirty="0"/>
              <a:t>Поступления от уплаты пошлин и сборов, установленных законодательством РФ (доходы от использования муниципального имущества, плата за негативное воздействие на окружающую среду, штрафы за нарушение законодательства и др.)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81F61517-CF5A-4EFC-9AF0-3BE66EA502E1}"/>
              </a:ext>
            </a:extLst>
          </p:cNvPr>
          <p:cNvSpPr/>
          <p:nvPr/>
        </p:nvSpPr>
        <p:spPr>
          <a:xfrm>
            <a:off x="8172396" y="6309907"/>
            <a:ext cx="864096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6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509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480" y="94093"/>
            <a:ext cx="8883012" cy="758069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400" b="1" i="1" dirty="0">
                <a:solidFill>
                  <a:schemeClr val="tx1"/>
                </a:solidFill>
              </a:rPr>
              <a:t>Как распределяются </a:t>
            </a:r>
            <a:r>
              <a:rPr lang="ru-RU" sz="2400" b="1" i="1" u="sng" dirty="0">
                <a:solidFill>
                  <a:schemeClr val="tx1"/>
                </a:solidFill>
              </a:rPr>
              <a:t>РАСХОДЫ</a:t>
            </a:r>
            <a:r>
              <a:rPr lang="ru-RU" sz="2400" b="1" i="1" dirty="0">
                <a:solidFill>
                  <a:schemeClr val="tx1"/>
                </a:solidFill>
              </a:rPr>
              <a:t> по основным функциям государства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08" y="962325"/>
            <a:ext cx="8856984" cy="830486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sz="2400" b="1" dirty="0"/>
              <a:t>Расходы бюджета </a:t>
            </a:r>
            <a:r>
              <a:rPr lang="ru-RU" sz="2400" dirty="0"/>
              <a:t>– выплачиваемые из бюджета денежные средства, за исключением средств, являющихся источниками финансирования дефицита бюджета. 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b="1" dirty="0"/>
          </a:p>
        </p:txBody>
      </p:sp>
      <p:graphicFrame>
        <p:nvGraphicFramePr>
          <p:cNvPr id="42" name="Диаграмма 41">
            <a:extLst>
              <a:ext uri="{FF2B5EF4-FFF2-40B4-BE49-F238E27FC236}">
                <a16:creationId xmlns:a16="http://schemas.microsoft.com/office/drawing/2014/main" xmlns="" id="{4F3264F4-023E-4774-A7FB-F3EF1B2815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4196697"/>
              </p:ext>
            </p:extLst>
          </p:nvPr>
        </p:nvGraphicFramePr>
        <p:xfrm>
          <a:off x="7092638" y="1988840"/>
          <a:ext cx="2470654" cy="2952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3" name="Диаграмма 42">
            <a:extLst>
              <a:ext uri="{FF2B5EF4-FFF2-40B4-BE49-F238E27FC236}">
                <a16:creationId xmlns:a16="http://schemas.microsoft.com/office/drawing/2014/main" xmlns="" id="{BAF0A176-1E5A-4337-969A-6105CB47B7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0360045"/>
              </p:ext>
            </p:extLst>
          </p:nvPr>
        </p:nvGraphicFramePr>
        <p:xfrm>
          <a:off x="3345854" y="4546697"/>
          <a:ext cx="2628142" cy="2161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4" name="Диаграмма 43">
            <a:extLst>
              <a:ext uri="{FF2B5EF4-FFF2-40B4-BE49-F238E27FC236}">
                <a16:creationId xmlns:a16="http://schemas.microsoft.com/office/drawing/2014/main" xmlns="" id="{974CB0C8-456C-4519-BEA8-D1EF2D3E30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2606447"/>
              </p:ext>
            </p:extLst>
          </p:nvPr>
        </p:nvGraphicFramePr>
        <p:xfrm>
          <a:off x="203328" y="2495596"/>
          <a:ext cx="8784150" cy="4212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Блок-схема: объединение 12">
            <a:extLst>
              <a:ext uri="{FF2B5EF4-FFF2-40B4-BE49-F238E27FC236}">
                <a16:creationId xmlns:a16="http://schemas.microsoft.com/office/drawing/2014/main" xmlns="" id="{D5DA33E2-3861-4137-B387-F214D27C1044}"/>
              </a:ext>
            </a:extLst>
          </p:cNvPr>
          <p:cNvSpPr/>
          <p:nvPr/>
        </p:nvSpPr>
        <p:spPr>
          <a:xfrm>
            <a:off x="206076" y="1648266"/>
            <a:ext cx="282160" cy="581465"/>
          </a:xfrm>
          <a:prstGeom prst="flowChartMerge">
            <a:avLst/>
          </a:prstGeom>
          <a:solidFill>
            <a:srgbClr val="FF9966"/>
          </a:solidFill>
          <a:ln w="5715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xmlns="" id="{1317C2AF-E218-4B95-84E6-5A67C6238236}"/>
              </a:ext>
            </a:extLst>
          </p:cNvPr>
          <p:cNvSpPr/>
          <p:nvPr/>
        </p:nvSpPr>
        <p:spPr>
          <a:xfrm>
            <a:off x="516545" y="1817908"/>
            <a:ext cx="8433469" cy="9233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Формирование расходов </a:t>
            </a:r>
            <a:r>
              <a:rPr lang="ru-RU" dirty="0">
                <a:solidFill>
                  <a:srgbClr val="FF0000"/>
                </a:solidFill>
              </a:rPr>
              <a:t>осуществляется в соответствии с расходными обязательствами, законодательно закрепленными за соответствующими уровнями бюджетов. </a:t>
            </a:r>
          </a:p>
        </p:txBody>
      </p:sp>
      <p:graphicFrame>
        <p:nvGraphicFramePr>
          <p:cNvPr id="49" name="Диаграмма 48">
            <a:extLst>
              <a:ext uri="{FF2B5EF4-FFF2-40B4-BE49-F238E27FC236}">
                <a16:creationId xmlns:a16="http://schemas.microsoft.com/office/drawing/2014/main" xmlns="" id="{E61033CE-4A47-4866-A05C-1FB273700B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6110742"/>
              </p:ext>
            </p:extLst>
          </p:nvPr>
        </p:nvGraphicFramePr>
        <p:xfrm>
          <a:off x="491614" y="3569615"/>
          <a:ext cx="3776695" cy="3104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F743A85-FEA3-41D5-9E1D-4D36B9970245}"/>
              </a:ext>
            </a:extLst>
          </p:cNvPr>
          <p:cNvSpPr txBox="1"/>
          <p:nvPr/>
        </p:nvSpPr>
        <p:spPr>
          <a:xfrm>
            <a:off x="3995936" y="5227119"/>
            <a:ext cx="2373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по ведомствам</a:t>
            </a:r>
          </a:p>
        </p:txBody>
      </p:sp>
      <p:graphicFrame>
        <p:nvGraphicFramePr>
          <p:cNvPr id="54" name="Диаграмма 53">
            <a:extLst>
              <a:ext uri="{FF2B5EF4-FFF2-40B4-BE49-F238E27FC236}">
                <a16:creationId xmlns:a16="http://schemas.microsoft.com/office/drawing/2014/main" xmlns="" id="{22AA6349-082E-4683-81A9-60AAEA11E6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9420170"/>
              </p:ext>
            </p:extLst>
          </p:nvPr>
        </p:nvGraphicFramePr>
        <p:xfrm>
          <a:off x="5973997" y="5227118"/>
          <a:ext cx="1920572" cy="1268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EEE12A8B-FD4A-4578-999D-5224D9EBF483}"/>
              </a:ext>
            </a:extLst>
          </p:cNvPr>
          <p:cNvSpPr/>
          <p:nvPr/>
        </p:nvSpPr>
        <p:spPr>
          <a:xfrm>
            <a:off x="8095017" y="6242323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7</a:t>
            </a:r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xmlns="" id="{915ED718-EFD0-4F97-955E-4759CC629E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035826"/>
              </p:ext>
            </p:extLst>
          </p:nvPr>
        </p:nvGraphicFramePr>
        <p:xfrm>
          <a:off x="2653651" y="4221088"/>
          <a:ext cx="4387879" cy="2952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xmlns="" id="{2D9AB85B-0A84-4635-A602-500D016766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4315084"/>
              </p:ext>
            </p:extLst>
          </p:nvPr>
        </p:nvGraphicFramePr>
        <p:xfrm>
          <a:off x="7314897" y="2083058"/>
          <a:ext cx="1920572" cy="1268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xmlns="" id="{7653609F-393E-4C4C-8EAD-17562CC4DE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5797176"/>
              </p:ext>
            </p:extLst>
          </p:nvPr>
        </p:nvGraphicFramePr>
        <p:xfrm>
          <a:off x="3035650" y="2914037"/>
          <a:ext cx="1920572" cy="1268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9" name="Овал 18">
            <a:extLst>
              <a:ext uri="{FF2B5EF4-FFF2-40B4-BE49-F238E27FC236}">
                <a16:creationId xmlns:a16="http://schemas.microsoft.com/office/drawing/2014/main" xmlns="" id="{7737DEED-833B-48A4-98F1-A921CD754464}"/>
              </a:ext>
            </a:extLst>
          </p:cNvPr>
          <p:cNvSpPr/>
          <p:nvPr/>
        </p:nvSpPr>
        <p:spPr>
          <a:xfrm>
            <a:off x="203328" y="2390627"/>
            <a:ext cx="282160" cy="240184"/>
          </a:xfrm>
          <a:prstGeom prst="ellipse">
            <a:avLst/>
          </a:prstGeom>
          <a:solidFill>
            <a:srgbClr val="FF9966"/>
          </a:solidFill>
          <a:ln w="5715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48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7020272" y="3212976"/>
            <a:ext cx="187220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u="sng" dirty="0"/>
          </a:p>
          <a:p>
            <a:pPr algn="ctr"/>
            <a:endParaRPr lang="ru-RU" sz="800" u="sng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104098" y="107309"/>
            <a:ext cx="8928992" cy="29735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>
                <a:solidFill>
                  <a:schemeClr val="tx1"/>
                </a:solidFill>
              </a:rPr>
              <a:t>Мероприятия по повышению эффективности расходования бюджетных средств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C673FFFB-523B-4A4A-8501-C106124B08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935313"/>
              </p:ext>
            </p:extLst>
          </p:nvPr>
        </p:nvGraphicFramePr>
        <p:xfrm>
          <a:off x="177809" y="546830"/>
          <a:ext cx="8781570" cy="5332292"/>
        </p:xfrm>
        <a:graphic>
          <a:graphicData uri="http://schemas.openxmlformats.org/drawingml/2006/table">
            <a:tbl>
              <a:tblPr firstRow="1" firstCol="1" bandRow="1" bandCol="1">
                <a:tableStyleId>{2D5ABB26-0587-4C30-8999-92F81FD0307C}</a:tableStyleId>
              </a:tblPr>
              <a:tblGrid>
                <a:gridCol w="1986285">
                  <a:extLst>
                    <a:ext uri="{9D8B030D-6E8A-4147-A177-3AD203B41FA5}">
                      <a16:colId xmlns:a16="http://schemas.microsoft.com/office/drawing/2014/main" xmlns="" val="3222830715"/>
                    </a:ext>
                  </a:extLst>
                </a:gridCol>
                <a:gridCol w="6795285">
                  <a:extLst>
                    <a:ext uri="{9D8B030D-6E8A-4147-A177-3AD203B41FA5}">
                      <a16:colId xmlns:a16="http://schemas.microsoft.com/office/drawing/2014/main" xmlns="" val="3675691639"/>
                    </a:ext>
                  </a:extLst>
                </a:gridCol>
              </a:tblGrid>
              <a:tr h="855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Принятые меры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Результаты принятых мер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54838717"/>
                  </a:ext>
                </a:extLst>
              </a:tr>
              <a:tr h="176514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Проведены мероприятия в рамках реализации муниципальной программы "Управление муниципальными финансами Дальнеконстантиновского муниципального района":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5130396"/>
                  </a:ext>
                </a:extLst>
              </a:tr>
              <a:tr h="7221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Создание условий для роста налоговых и неналоговых доходов  бюджета Дальнеконстантиновского муниципального района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r>
                        <a:rPr lang="ru-RU" sz="900" dirty="0">
                          <a:effectLst/>
                        </a:rPr>
                        <a:t>Объем доходов консолидированного бюджета Дальнеконстантиновского муниципального района на душу населения 59,3 </a:t>
                      </a:r>
                      <a:r>
                        <a:rPr lang="ru-RU" sz="900" dirty="0" err="1">
                          <a:effectLst/>
                        </a:rPr>
                        <a:t>тыс.руб</a:t>
                      </a:r>
                      <a:r>
                        <a:rPr lang="ru-RU" sz="900" dirty="0">
                          <a:effectLst/>
                        </a:rPr>
                        <a:t>., что выше планового значения (43,7 </a:t>
                      </a:r>
                      <a:r>
                        <a:rPr lang="ru-RU" sz="900" dirty="0" err="1">
                          <a:effectLst/>
                        </a:rPr>
                        <a:t>тыс.руб</a:t>
                      </a:r>
                      <a:r>
                        <a:rPr lang="ru-RU" sz="900" dirty="0">
                          <a:effectLst/>
                        </a:rPr>
                        <a:t>.)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83980346"/>
                  </a:ext>
                </a:extLst>
              </a:tr>
              <a:tr h="3662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Мониторинг кредиторской задолженности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Объем просроченной кредиторской задолженности по оплате труда (включая начисления на оплату труда муниципальных учреждений, в общем объеме расходов муниципального образования на оплату труда (включая начисления на оплату труда) составил 0 руб., что соответствует плановому показателю муниципальной программы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22048611"/>
                  </a:ext>
                </a:extLst>
              </a:tr>
              <a:tr h="8908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Эффективность расходования бюджетных средств (БС)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Доля расходов на очередной финансовый год, увязанных с реестром расходных обязательств района, в общем объеме расходов бюджета 100%, что соответствует плановому показателю. Удельный вес расходов, осуществляемых с применением предварительного контроля за целевым использованием бюджетных средств - 100% (соответствует плановому показателю). За счет проведения конкурсных процедур экономия бюджетных средств за 2021 год составила 28,9 </a:t>
                      </a:r>
                      <a:r>
                        <a:rPr lang="ru-RU" sz="900" dirty="0" err="1">
                          <a:effectLst/>
                        </a:rPr>
                        <a:t>млн.руб</a:t>
                      </a:r>
                      <a:r>
                        <a:rPr lang="ru-RU" sz="900" dirty="0">
                          <a:effectLst/>
                        </a:rPr>
                        <a:t>.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53858275"/>
                  </a:ext>
                </a:extLst>
              </a:tr>
              <a:tr h="7221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Регулярные заседания комиссии по экономической безопасности и урегулированию задолженности по платежам в бюджет, действующей на 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территории района (2021 год- 10 заседаний)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Задолженность по налоговым платежам уменьшилась</a:t>
                      </a:r>
                      <a:r>
                        <a:rPr lang="ru-RU" sz="900" baseline="0" dirty="0">
                          <a:effectLst/>
                        </a:rPr>
                        <a:t> </a:t>
                      </a:r>
                      <a:r>
                        <a:rPr lang="ru-RU" sz="900" dirty="0">
                          <a:effectLst/>
                        </a:rPr>
                        <a:t>с 14.741 тыс. руб. по состоянию на 01.01.202</a:t>
                      </a:r>
                      <a:r>
                        <a:rPr lang="en-US" sz="900" dirty="0">
                          <a:effectLst/>
                        </a:rPr>
                        <a:t>1</a:t>
                      </a:r>
                      <a:r>
                        <a:rPr lang="ru-RU" sz="900" dirty="0">
                          <a:effectLst/>
                        </a:rPr>
                        <a:t> до</a:t>
                      </a:r>
                      <a:r>
                        <a:rPr lang="en-US" sz="900" dirty="0">
                          <a:effectLst/>
                        </a:rPr>
                        <a:t> 14</a:t>
                      </a:r>
                      <a:r>
                        <a:rPr lang="ru-RU" sz="900" dirty="0">
                          <a:effectLst/>
                        </a:rPr>
                        <a:t>.537 тыс. руб. по состоянию на 01.01.2022,</a:t>
                      </a:r>
                      <a:r>
                        <a:rPr lang="ru-RU" sz="900" baseline="0" dirty="0">
                          <a:effectLst/>
                        </a:rPr>
                        <a:t> в том числе задолженность прошлых лет уменьшилась на 5.972 </a:t>
                      </a:r>
                      <a:r>
                        <a:rPr lang="ru-RU" sz="900" baseline="0" dirty="0" err="1">
                          <a:effectLst/>
                        </a:rPr>
                        <a:t>тыс.руб</a:t>
                      </a:r>
                      <a:r>
                        <a:rPr lang="ru-RU" sz="900" dirty="0">
                          <a:effectLst/>
                        </a:rPr>
                        <a:t>.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В </a:t>
                      </a: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результате подготовки</a:t>
                      </a:r>
                      <a:r>
                        <a:rPr lang="ru-RU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проведения комиссии </a:t>
                      </a: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недоимка по налогам и арендным платежам в консолидированный бюджет Нижегородской  области была снижена на 3.030,2 </a:t>
                      </a:r>
                      <a:r>
                        <a:rPr lang="ru-RU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тыс.руб</a:t>
                      </a: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900" dirty="0">
                        <a:effectLst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65429182"/>
                  </a:ext>
                </a:extLst>
              </a:tr>
              <a:tr h="4493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Формирование программного бюджета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В 2021 году из бюджета финансировались 16 муниципальных программ района и 3 государственных программы Нижегородской области. 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71140041"/>
                  </a:ext>
                </a:extLst>
              </a:tr>
              <a:tr h="6792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Снижение долговой нагрузки на бюджет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Объем муниципального долга снизился с 5.700.000,00 руб. на 01.01.2021 до 0,00</a:t>
                      </a:r>
                      <a:r>
                        <a:rPr lang="ru-RU" sz="900" baseline="0" dirty="0">
                          <a:effectLst/>
                        </a:rPr>
                        <a:t> руб. на 01.01.2022.</a:t>
                      </a:r>
                      <a:r>
                        <a:rPr lang="ru-RU" sz="900" dirty="0">
                          <a:effectLst/>
                        </a:rPr>
                        <a:t>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Удельный вес муниципального долга по отношению к доходам районного бюджета без учета безвозмездных поступлений из других бюджетов бюджетной системы 0,0%, что соответствует плановым показателям (не более 50%); Доля расходов на обслуживание муниципального долга в общем объеме расходов районного бюджета без учета субвенций из выше стоящих бюджетов - 0,00024%, что соответствует плановому показателю (не более 15%)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51385587"/>
                  </a:ext>
                </a:extLst>
              </a:tr>
              <a:tr h="116299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Прочие мероприятия: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3693734"/>
                  </a:ext>
                </a:extLst>
              </a:tr>
              <a:tr h="4493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Нормирование затрат на обеспечение функций ОМСУ, являющихся муниципальными заказчиками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Расходы на содержание органов местного самоуправления района в 2021 году не превышают установленный постановлением Правительства Нижегородской области </a:t>
                      </a: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№96 от 04.02.2021 </a:t>
                      </a:r>
                      <a:r>
                        <a:rPr lang="ru-RU" sz="900" dirty="0">
                          <a:effectLst/>
                        </a:rPr>
                        <a:t>норматив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57776351"/>
                  </a:ext>
                </a:extLst>
              </a:tr>
              <a:tr h="2674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Ряд мероприятий в области энергосбережения и энергетической эффективности 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Осуществление ремонтных работ с учетом современных </a:t>
                      </a:r>
                      <a:r>
                        <a:rPr lang="ru-RU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энергоэффективных</a:t>
                      </a: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технологий, в том числе в сфере деятельности </a:t>
                      </a:r>
                      <a:r>
                        <a:rPr lang="ru-RU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МУПов</a:t>
                      </a: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ЖКХ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70159847"/>
                  </a:ext>
                </a:extLst>
              </a:tr>
            </a:tbl>
          </a:graphicData>
        </a:graphic>
      </p:graphicFrame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C9F44B2A-ACFE-4566-8324-B4B68CA0532E}"/>
              </a:ext>
            </a:extLst>
          </p:cNvPr>
          <p:cNvSpPr/>
          <p:nvPr/>
        </p:nvSpPr>
        <p:spPr>
          <a:xfrm>
            <a:off x="8313010" y="6513731"/>
            <a:ext cx="720080" cy="288704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8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591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6571" y="44623"/>
            <a:ext cx="8727917" cy="884447"/>
          </a:xfrm>
          <a:gradFill>
            <a:gsLst>
              <a:gs pos="33000">
                <a:schemeClr val="bg1"/>
              </a:gs>
              <a:gs pos="74000">
                <a:schemeClr val="tx2">
                  <a:lumMod val="20000"/>
                  <a:lumOff val="80000"/>
                </a:schemeClr>
              </a:gs>
              <a:gs pos="100000">
                <a:srgbClr val="FF9999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i="1" dirty="0">
                <a:solidFill>
                  <a:schemeClr val="tx1"/>
                </a:solidFill>
              </a:rPr>
              <a:t>Эффективность использования бюджетных средств, отражается в уровне жизни</a:t>
            </a:r>
          </a:p>
        </p:txBody>
      </p:sp>
      <p:sp>
        <p:nvSpPr>
          <p:cNvPr id="5" name="Овал 4"/>
          <p:cNvSpPr/>
          <p:nvPr/>
        </p:nvSpPr>
        <p:spPr>
          <a:xfrm>
            <a:off x="8100392" y="6309320"/>
            <a:ext cx="864096" cy="4031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9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0" name="Рисунок 29" descr="http://www.clipartbest.com/cliparts/niX/68p/niX68pr5T.jpg">
            <a:extLst>
              <a:ext uri="{FF2B5EF4-FFF2-40B4-BE49-F238E27FC236}">
                <a16:creationId xmlns:a16="http://schemas.microsoft.com/office/drawing/2014/main" xmlns="" id="{69345269-857B-4BC1-A2F4-E532DC175E8B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35" t="6055" r="23210" b="2844"/>
          <a:stretch/>
        </p:blipFill>
        <p:spPr bwMode="auto">
          <a:xfrm>
            <a:off x="3002043" y="2878015"/>
            <a:ext cx="1758020" cy="1678034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1B31B11-36DB-4EBB-9597-7ED9C24D8F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958808"/>
            <a:ext cx="2515172" cy="1753309"/>
          </a:xfrm>
          <a:prstGeom prst="rect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F18D35D-8066-40B5-8A94-FC012B7BB0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463" y="1094024"/>
            <a:ext cx="2418248" cy="1830920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AC4EA164-655E-4CE6-8456-8C6D5EA08F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010" y="4777754"/>
            <a:ext cx="2263732" cy="1675582"/>
          </a:xfrm>
          <a:prstGeom prst="rect">
            <a:avLst/>
          </a:prstGeom>
        </p:spPr>
      </p:pic>
      <p:graphicFrame>
        <p:nvGraphicFramePr>
          <p:cNvPr id="29" name="Схема 28">
            <a:extLst>
              <a:ext uri="{FF2B5EF4-FFF2-40B4-BE49-F238E27FC236}">
                <a16:creationId xmlns:a16="http://schemas.microsoft.com/office/drawing/2014/main" xmlns="" id="{F331A872-0DA1-453A-9C6A-38E272A084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9490499"/>
              </p:ext>
            </p:extLst>
          </p:nvPr>
        </p:nvGraphicFramePr>
        <p:xfrm>
          <a:off x="4923455" y="2729487"/>
          <a:ext cx="4176464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79215FC8-E95B-4B5A-A96F-17F24440BB7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698" y="4959160"/>
            <a:ext cx="2692747" cy="1753309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graphicFrame>
        <p:nvGraphicFramePr>
          <p:cNvPr id="31" name="Диаграмма 30">
            <a:extLst>
              <a:ext uri="{FF2B5EF4-FFF2-40B4-BE49-F238E27FC236}">
                <a16:creationId xmlns:a16="http://schemas.microsoft.com/office/drawing/2014/main" xmlns="" id="{2B90D821-2FBD-4A0D-B31F-1B9BC146E5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3645009"/>
              </p:ext>
            </p:extLst>
          </p:nvPr>
        </p:nvGraphicFramePr>
        <p:xfrm>
          <a:off x="0" y="980727"/>
          <a:ext cx="7308304" cy="5476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3A62DA5C-2E0F-4805-9184-35F758BC3E2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571" y="999366"/>
            <a:ext cx="2413967" cy="1609311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0B3B4736-C79B-4DEC-8BE1-088B1DCCBC7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92" y="4777754"/>
            <a:ext cx="2417511" cy="1609311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C69AA5B2-9617-452A-96AF-6AC552865B9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38" y="2724753"/>
            <a:ext cx="1674667" cy="216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721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Прямая соединительная линия 12"/>
          <p:cNvCxnSpPr/>
          <p:nvPr/>
        </p:nvCxnSpPr>
        <p:spPr>
          <a:xfrm>
            <a:off x="2555776" y="980728"/>
            <a:ext cx="0" cy="216024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кругленный прямоугольник 17"/>
          <p:cNvSpPr/>
          <p:nvPr/>
        </p:nvSpPr>
        <p:spPr>
          <a:xfrm>
            <a:off x="467544" y="260648"/>
            <a:ext cx="8208912" cy="7200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Заголовок 18"/>
          <p:cNvSpPr>
            <a:spLocks noGrp="1"/>
          </p:cNvSpPr>
          <p:nvPr>
            <p:ph type="title"/>
          </p:nvPr>
        </p:nvSpPr>
        <p:spPr>
          <a:xfrm>
            <a:off x="457200" y="167066"/>
            <a:ext cx="8291264" cy="813662"/>
          </a:xfrm>
          <a:prstGeom prst="roundRect">
            <a:avLst/>
          </a:prstGeom>
          <a:gradFill>
            <a:gsLst>
              <a:gs pos="33000">
                <a:schemeClr val="bg1"/>
              </a:gs>
              <a:gs pos="74000">
                <a:schemeClr val="tx2">
                  <a:lumMod val="20000"/>
                  <a:lumOff val="80000"/>
                </a:schemeClr>
              </a:gs>
              <a:gs pos="100000">
                <a:srgbClr val="FF9999"/>
              </a:gs>
            </a:gsLst>
            <a:lin ang="5400000" scaled="1"/>
          </a:gra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1"/>
                </a:solidFill>
              </a:rPr>
              <a:t>За кем закреплено исполнение бюджета?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67544" y="1196752"/>
            <a:ext cx="4023253" cy="1080120"/>
          </a:xfrm>
          <a:prstGeom prst="roundRect">
            <a:avLst/>
          </a:prstGeom>
          <a:gradFill>
            <a:gsLst>
              <a:gs pos="33000">
                <a:schemeClr val="bg1"/>
              </a:gs>
              <a:gs pos="74000">
                <a:schemeClr val="tx2">
                  <a:lumMod val="20000"/>
                  <a:lumOff val="80000"/>
                </a:schemeClr>
              </a:gs>
              <a:gs pos="100000">
                <a:srgbClr val="FF9999"/>
              </a:gs>
            </a:gsLst>
            <a:lin ang="5400000" scaled="1"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Администрация Дальнеконстантиновского муниципального района</a:t>
            </a: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6732240" y="1002472"/>
            <a:ext cx="0" cy="144016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Скругленный прямоугольник 24"/>
          <p:cNvSpPr/>
          <p:nvPr/>
        </p:nvSpPr>
        <p:spPr>
          <a:xfrm>
            <a:off x="395536" y="2492896"/>
            <a:ext cx="8352928" cy="504056"/>
          </a:xfrm>
          <a:prstGeom prst="roundRect">
            <a:avLst/>
          </a:pr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bg1">
                    <a:lumMod val="50000"/>
                  </a:schemeClr>
                </a:solidFill>
              </a:rPr>
              <a:t>Правовое обоснование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H="1">
            <a:off x="6745899" y="1683302"/>
            <a:ext cx="1" cy="122177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Скругленный прямоугольник 31"/>
          <p:cNvSpPr/>
          <p:nvPr/>
        </p:nvSpPr>
        <p:spPr>
          <a:xfrm>
            <a:off x="4662291" y="1157406"/>
            <a:ext cx="4023253" cy="1119466"/>
          </a:xfrm>
          <a:prstGeom prst="roundRect">
            <a:avLst/>
          </a:prstGeom>
          <a:gradFill>
            <a:gsLst>
              <a:gs pos="33000">
                <a:schemeClr val="bg1"/>
              </a:gs>
              <a:gs pos="74000">
                <a:schemeClr val="tx2">
                  <a:lumMod val="20000"/>
                  <a:lumOff val="80000"/>
                </a:schemeClr>
              </a:gs>
              <a:gs pos="100000">
                <a:srgbClr val="FF9999"/>
              </a:gs>
            </a:gsLst>
            <a:lin ang="5400000" scaled="1"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Управление финансов администрации </a:t>
            </a:r>
            <a:r>
              <a:rPr lang="ru-RU" b="1" dirty="0" err="1"/>
              <a:t>Дальнеконстантиновского</a:t>
            </a:r>
            <a:r>
              <a:rPr lang="ru-RU" b="1" dirty="0"/>
              <a:t> муниципального района</a:t>
            </a:r>
          </a:p>
        </p:txBody>
      </p:sp>
      <p:graphicFrame>
        <p:nvGraphicFramePr>
          <p:cNvPr id="34" name="Объект 3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3101113"/>
              </p:ext>
            </p:extLst>
          </p:nvPr>
        </p:nvGraphicFramePr>
        <p:xfrm>
          <a:off x="455944" y="3229733"/>
          <a:ext cx="8229600" cy="3477959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41251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22316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ysClr val="windowText" lastClr="000000"/>
                          </a:solidFill>
                          <a:effectLst/>
                        </a:rPr>
                        <a:t>- Положение "О бюджетном процессе в </a:t>
                      </a:r>
                      <a:r>
                        <a:rPr lang="ru-RU" sz="1200" b="0" kern="1200" dirty="0" err="1">
                          <a:solidFill>
                            <a:sysClr val="windowText" lastClr="000000"/>
                          </a:solidFill>
                          <a:effectLst/>
                        </a:rPr>
                        <a:t>Дальнеконстантиновском</a:t>
                      </a:r>
                      <a:r>
                        <a:rPr lang="ru-RU" sz="1200" b="0" kern="1200" dirty="0">
                          <a:solidFill>
                            <a:sysClr val="windowText" lastClr="000000"/>
                          </a:solidFill>
                          <a:effectLst/>
                        </a:rPr>
                        <a:t> муниципальном районе", утвержденное решением Земского собрания Дальнеконстантиновского муниципального района №97 от 19.12.2007г.</a:t>
                      </a:r>
                      <a:endParaRPr lang="ru-RU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40000">
                          <a:schemeClr val="bg1"/>
                        </a:gs>
                        <a:gs pos="92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1861"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effectLst/>
                        </a:rPr>
                        <a:t>- Федеральный закон №131-ФЗ от 06.10.2003 «Об общих принципах организации местного самоуправления в Российской Федерации»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40000">
                          <a:schemeClr val="bg1"/>
                        </a:gs>
                        <a:gs pos="92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</a:rPr>
                        <a:t>-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Положение «Об Управлении финансов администрации Дальнеконстантиновского муниципального района Нижегородской области», утвержденное решением Земского собрания Дальнеконстантиновского района №48 от 27.08.2015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40000">
                          <a:schemeClr val="bg1"/>
                        </a:gs>
                        <a:gs pos="92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43963"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effectLst/>
                        </a:rPr>
                        <a:t>- Устав Дальнеконстантиновского муниципального района Нижегородской области, утвержденный постановлением Земского собрания Дальнеконстантиновского района №35/45 от  28.06.2005 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40000">
                          <a:schemeClr val="bg1"/>
                        </a:gs>
                        <a:gs pos="92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40000">
                          <a:schemeClr val="bg1"/>
                        </a:gs>
                        <a:gs pos="92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43963"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effectLst/>
                        </a:rPr>
                        <a:t>- Положение об администрации Дальнеконстантиновского муниципального района Нижегородской области, утвержденное решением Земского собрания Дальнеконстантиновского муниципального района от 19.04.2012 №31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40000">
                          <a:schemeClr val="bg1"/>
                        </a:gs>
                        <a:gs pos="92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40000">
                          <a:schemeClr val="bg1"/>
                        </a:gs>
                        <a:gs pos="92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cxnSp>
        <p:nvCxnSpPr>
          <p:cNvPr id="48" name="Прямая соединительная линия 47"/>
          <p:cNvCxnSpPr/>
          <p:nvPr/>
        </p:nvCxnSpPr>
        <p:spPr>
          <a:xfrm>
            <a:off x="4572000" y="2996952"/>
            <a:ext cx="0" cy="155808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Овал 53"/>
          <p:cNvSpPr/>
          <p:nvPr/>
        </p:nvSpPr>
        <p:spPr>
          <a:xfrm>
            <a:off x="8100392" y="6352617"/>
            <a:ext cx="864096" cy="432048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10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887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кругленный прямоугольник 17"/>
          <p:cNvSpPr/>
          <p:nvPr/>
        </p:nvSpPr>
        <p:spPr>
          <a:xfrm>
            <a:off x="467544" y="260648"/>
            <a:ext cx="8208912" cy="7200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Заголовок 18"/>
          <p:cNvSpPr>
            <a:spLocks noGrp="1"/>
          </p:cNvSpPr>
          <p:nvPr>
            <p:ph type="title"/>
          </p:nvPr>
        </p:nvSpPr>
        <p:spPr>
          <a:xfrm>
            <a:off x="226242" y="188641"/>
            <a:ext cx="8738246" cy="792087"/>
          </a:xfrm>
          <a:prstGeom prst="roundRect">
            <a:avLst/>
          </a:prstGeom>
          <a:gradFill>
            <a:gsLst>
              <a:gs pos="13000">
                <a:schemeClr val="bg1"/>
              </a:gs>
              <a:gs pos="68000">
                <a:schemeClr val="tx2">
                  <a:lumMod val="20000"/>
                  <a:lumOff val="80000"/>
                </a:schemeClr>
              </a:gs>
              <a:gs pos="100000">
                <a:srgbClr val="FF9999"/>
              </a:gs>
            </a:gsLst>
            <a:lin ang="5400000" scaled="1"/>
          </a:gra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chemeClr val="tx1"/>
                </a:solidFill>
              </a:rPr>
              <a:t>Краткая характеристика основных направлений</a:t>
            </a:r>
          </a:p>
        </p:txBody>
      </p:sp>
      <p:graphicFrame>
        <p:nvGraphicFramePr>
          <p:cNvPr id="24" name="Объект 3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5074245"/>
              </p:ext>
            </p:extLst>
          </p:nvPr>
        </p:nvGraphicFramePr>
        <p:xfrm>
          <a:off x="226243" y="1124744"/>
          <a:ext cx="8738246" cy="5568287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323635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50189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568287">
                <a:tc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14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исполнение бюджета, </a:t>
                      </a:r>
                    </a:p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управление муниципальной собственностью,</a:t>
                      </a:r>
                    </a:p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организация мероприятий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межпоселенческого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характера,</a:t>
                      </a:r>
                    </a:p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регулирование инвестиционной деятельности,</a:t>
                      </a:r>
                    </a:p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и другие полномочия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48000">
                          <a:schemeClr val="bg1"/>
                        </a:gs>
                        <a:gs pos="94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обеспечение осуществление  единой финансовой политики на территории Дальнеконстантиновского муниципального района, </a:t>
                      </a:r>
                    </a:p>
                    <a:p>
                      <a:pPr algn="ctr"/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создание необходимых правовых, организационных, материально-финансовые условий для развития местного самоуправления, обеспечение органами местного самоуправления Дальнеконстантиновского муниципального района реализации ими определенных бюджетным законодательством полномочий по составлению проектов местных бюджетов, исполнению местных бюджетов и составлению отчетов об их исполнении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48000">
                          <a:schemeClr val="bg1"/>
                        </a:gs>
                        <a:gs pos="94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6" name="Заголовок 1"/>
          <p:cNvSpPr txBox="1">
            <a:spLocks/>
          </p:cNvSpPr>
          <p:nvPr/>
        </p:nvSpPr>
        <p:spPr>
          <a:xfrm>
            <a:off x="323528" y="4365104"/>
            <a:ext cx="8510654" cy="432047"/>
          </a:xfrm>
          <a:prstGeom prst="roundRect">
            <a:avLst/>
          </a:prstGeom>
          <a:gradFill>
            <a:gsLst>
              <a:gs pos="4000">
                <a:schemeClr val="bg1"/>
              </a:gs>
              <a:gs pos="65000">
                <a:schemeClr val="tx2">
                  <a:lumMod val="20000"/>
                  <a:lumOff val="80000"/>
                </a:schemeClr>
              </a:gs>
              <a:gs pos="100000">
                <a:srgbClr val="FF9999"/>
              </a:gs>
            </a:gsLst>
            <a:lin ang="5400000" scaled="1"/>
          </a:gra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Объекты финансового обеспечения 2021 г.</a:t>
            </a:r>
          </a:p>
        </p:txBody>
      </p:sp>
      <p:sp>
        <p:nvSpPr>
          <p:cNvPr id="29" name="Стрелка вниз 28"/>
          <p:cNvSpPr/>
          <p:nvPr/>
        </p:nvSpPr>
        <p:spPr>
          <a:xfrm>
            <a:off x="6642230" y="4756941"/>
            <a:ext cx="216024" cy="432048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низ 29"/>
          <p:cNvSpPr/>
          <p:nvPr/>
        </p:nvSpPr>
        <p:spPr>
          <a:xfrm>
            <a:off x="4075847" y="4761147"/>
            <a:ext cx="216024" cy="432048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низ 30"/>
          <p:cNvSpPr/>
          <p:nvPr/>
        </p:nvSpPr>
        <p:spPr>
          <a:xfrm>
            <a:off x="2524309" y="4725144"/>
            <a:ext cx="216024" cy="432048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низ 32"/>
          <p:cNvSpPr/>
          <p:nvPr/>
        </p:nvSpPr>
        <p:spPr>
          <a:xfrm>
            <a:off x="8352420" y="4774272"/>
            <a:ext cx="216024" cy="432048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одзаголовок 6"/>
          <p:cNvSpPr txBox="1">
            <a:spLocks/>
          </p:cNvSpPr>
          <p:nvPr/>
        </p:nvSpPr>
        <p:spPr>
          <a:xfrm flipH="1">
            <a:off x="1969106" y="5206320"/>
            <a:ext cx="1433428" cy="1434038"/>
          </a:xfrm>
          <a:prstGeom prst="roundRect">
            <a:avLst/>
          </a:prstGeom>
          <a:noFill/>
          <a:ln w="25400" cap="flat" cmpd="sng" algn="ctr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1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1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Муниципальных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100" b="1" u="sng" dirty="0">
                <a:solidFill>
                  <a:schemeClr val="tx1"/>
                </a:solidFill>
              </a:rPr>
              <a:t>автономных</a:t>
            </a:r>
            <a:endParaRPr kumimoji="0" lang="ru-RU" sz="1100" b="1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1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учреждений</a:t>
            </a:r>
          </a:p>
        </p:txBody>
      </p:sp>
      <p:sp>
        <p:nvSpPr>
          <p:cNvPr id="36" name="Подзаголовок 6"/>
          <p:cNvSpPr txBox="1">
            <a:spLocks/>
          </p:cNvSpPr>
          <p:nvPr/>
        </p:nvSpPr>
        <p:spPr>
          <a:xfrm flipH="1">
            <a:off x="3507686" y="5235320"/>
            <a:ext cx="1352346" cy="1434039"/>
          </a:xfrm>
          <a:prstGeom prst="roundRect">
            <a:avLst/>
          </a:prstGeom>
          <a:noFill/>
          <a:ln w="25400" cap="flat" cmpd="sng" algn="ctr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>
                <a:solidFill>
                  <a:schemeClr val="tx1"/>
                </a:solidFill>
              </a:rPr>
              <a:t>2 Муниципальных казенных учреждения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4965184" y="5235320"/>
            <a:ext cx="2160240" cy="1436097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u="sng" dirty="0">
                <a:solidFill>
                  <a:schemeClr val="tx1"/>
                </a:solidFill>
              </a:rPr>
              <a:t>Органы власти</a:t>
            </a:r>
          </a:p>
          <a:p>
            <a:pPr algn="ctr"/>
            <a:r>
              <a:rPr lang="ru-RU" sz="1050" b="1" dirty="0">
                <a:solidFill>
                  <a:schemeClr val="tx1"/>
                </a:solidFill>
              </a:rPr>
              <a:t> (Земское собрание, администрация района, управление финансов, управление строительства и жилищно-коммунального хозяйства, отдел образования, управление сельского хозяйства</a:t>
            </a:r>
            <a:r>
              <a:rPr lang="ru-RU" sz="1100" b="1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7202513" y="5233263"/>
            <a:ext cx="1631669" cy="1292082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7174895" y="5233263"/>
            <a:ext cx="1861602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" b="1" u="sng" dirty="0"/>
          </a:p>
          <a:p>
            <a:pPr algn="ctr"/>
            <a:r>
              <a:rPr lang="ru-RU" sz="1000" b="1" u="sng" dirty="0"/>
              <a:t>Запланированные мероприятия</a:t>
            </a:r>
          </a:p>
          <a:p>
            <a:pPr algn="ctr"/>
            <a:r>
              <a:rPr lang="ru-RU" sz="1000" b="1" dirty="0"/>
              <a:t>по народному хозяйству, жилищно-коммунальному хозяйству, исполнение государственных полномочий</a:t>
            </a:r>
            <a:r>
              <a:rPr lang="en-US" sz="1000" b="1" dirty="0"/>
              <a:t> </a:t>
            </a:r>
            <a:r>
              <a:rPr lang="ru-RU" sz="1000" b="1" dirty="0"/>
              <a:t>и полномочий поселений</a:t>
            </a:r>
          </a:p>
          <a:p>
            <a:pPr algn="ctr"/>
            <a:endParaRPr lang="ru-RU" sz="1000" b="1" dirty="0"/>
          </a:p>
        </p:txBody>
      </p:sp>
      <p:sp>
        <p:nvSpPr>
          <p:cNvPr id="16" name="Стрелка вниз 30">
            <a:extLst>
              <a:ext uri="{FF2B5EF4-FFF2-40B4-BE49-F238E27FC236}">
                <a16:creationId xmlns:a16="http://schemas.microsoft.com/office/drawing/2014/main" xmlns="" id="{457B1FC2-397A-418E-B8F4-1356335E207E}"/>
              </a:ext>
            </a:extLst>
          </p:cNvPr>
          <p:cNvSpPr/>
          <p:nvPr/>
        </p:nvSpPr>
        <p:spPr>
          <a:xfrm>
            <a:off x="994139" y="4725144"/>
            <a:ext cx="216024" cy="432048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одзаголовок 6">
            <a:extLst>
              <a:ext uri="{FF2B5EF4-FFF2-40B4-BE49-F238E27FC236}">
                <a16:creationId xmlns:a16="http://schemas.microsoft.com/office/drawing/2014/main" xmlns="" id="{5FBF0DDC-C47B-4B40-B224-B4CEF03C1AFF}"/>
              </a:ext>
            </a:extLst>
          </p:cNvPr>
          <p:cNvSpPr txBox="1">
            <a:spLocks/>
          </p:cNvSpPr>
          <p:nvPr/>
        </p:nvSpPr>
        <p:spPr>
          <a:xfrm flipH="1">
            <a:off x="416742" y="5157191"/>
            <a:ext cx="1404982" cy="1434038"/>
          </a:xfrm>
          <a:prstGeom prst="roundRect">
            <a:avLst/>
          </a:prstGeom>
          <a:noFill/>
          <a:ln w="25400" cap="flat" cmpd="sng" algn="ctr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15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11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15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Муниципальных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150" b="1" u="sng" dirty="0">
                <a:solidFill>
                  <a:schemeClr val="tx1"/>
                </a:solidFill>
              </a:rPr>
              <a:t>б</a:t>
            </a:r>
            <a:r>
              <a:rPr kumimoji="0" lang="ru-RU" sz="1150" b="1" i="0" u="sng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юджетных</a:t>
            </a:r>
            <a:endParaRPr kumimoji="0" lang="ru-RU" sz="1150" b="1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15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учреждений</a:t>
            </a: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xmlns="" id="{D5C4286B-EDAC-408E-8274-EFB3E200A24F}"/>
              </a:ext>
            </a:extLst>
          </p:cNvPr>
          <p:cNvSpPr/>
          <p:nvPr/>
        </p:nvSpPr>
        <p:spPr>
          <a:xfrm>
            <a:off x="8172400" y="6381327"/>
            <a:ext cx="792088" cy="360041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11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013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850106"/>
          </a:xfrm>
          <a:gradFill>
            <a:gsLst>
              <a:gs pos="34000">
                <a:schemeClr val="bg1"/>
              </a:gs>
              <a:gs pos="67000">
                <a:schemeClr val="tx2">
                  <a:lumMod val="20000"/>
                  <a:lumOff val="80000"/>
                </a:schemeClr>
              </a:gs>
              <a:gs pos="100000">
                <a:srgbClr val="FF9999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b="1" i="1" dirty="0"/>
              <a:t>Какие показатели характеризуют наш район в 2021 году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5107561"/>
          </a:xfrm>
          <a:gradFill>
            <a:gsLst>
              <a:gs pos="26000">
                <a:schemeClr val="bg1"/>
              </a:gs>
              <a:gs pos="75000">
                <a:schemeClr val="tx2">
                  <a:lumMod val="20000"/>
                  <a:lumOff val="80000"/>
                </a:schemeClr>
              </a:gs>
              <a:gs pos="100000">
                <a:srgbClr val="FF9999"/>
              </a:gs>
            </a:gsLst>
            <a:lin ang="5400000" scaled="1"/>
          </a:gradFill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202358" y="1302509"/>
            <a:ext cx="4762130" cy="648072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Площадь – 137,7 </a:t>
            </a:r>
            <a:r>
              <a:rPr lang="ru-RU" dirty="0" err="1">
                <a:solidFill>
                  <a:schemeClr val="tx1"/>
                </a:solidFill>
              </a:rPr>
              <a:t>тыс.гектар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01932"/>
            <a:ext cx="3878741" cy="3506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1907704" y="1343270"/>
            <a:ext cx="2078540" cy="648072"/>
          </a:xfrm>
          <a:prstGeom prst="roundRect">
            <a:avLst/>
          </a:prstGeom>
          <a:solidFill>
            <a:schemeClr val="bg1"/>
          </a:solidFill>
          <a:ln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50" b="1" dirty="0" err="1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Дальнеконстантиновский</a:t>
            </a:r>
            <a:r>
              <a:rPr lang="ru-RU" sz="1050" b="1" dirty="0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муниципальный район </a:t>
            </a:r>
            <a:endParaRPr lang="ru-RU" sz="105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50" b="1" dirty="0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Нижегородской области</a:t>
            </a:r>
            <a:endParaRPr lang="ru-RU" sz="105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02358" y="2234111"/>
            <a:ext cx="4762130" cy="64807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Численность населения – 20.124 человек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212104" y="3128043"/>
            <a:ext cx="4752384" cy="648072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50" dirty="0">
                <a:solidFill>
                  <a:schemeClr val="tx1"/>
                </a:solidFill>
              </a:rPr>
              <a:t>Уровень валового продукта </a:t>
            </a:r>
            <a:r>
              <a:rPr lang="ru-RU" sz="1700" dirty="0">
                <a:solidFill>
                  <a:schemeClr val="tx1"/>
                </a:solidFill>
              </a:rPr>
              <a:t>– 4.524 </a:t>
            </a:r>
            <a:r>
              <a:rPr lang="ru-RU" sz="1700" dirty="0" err="1">
                <a:solidFill>
                  <a:schemeClr val="tx1"/>
                </a:solidFill>
              </a:rPr>
              <a:t>млн.руб</a:t>
            </a:r>
            <a:r>
              <a:rPr lang="ru-RU" sz="17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202358" y="4007837"/>
            <a:ext cx="4752384" cy="648072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dirty="0">
                <a:solidFill>
                  <a:schemeClr val="tx1"/>
                </a:solidFill>
              </a:rPr>
              <a:t>Среднемесячная заработная плата по району – 30.830 рублей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188440" y="4865760"/>
            <a:ext cx="7766301" cy="555000"/>
          </a:xfrm>
          <a:prstGeom prst="roundRect">
            <a:avLst/>
          </a:prstGeom>
          <a:solidFill>
            <a:schemeClr val="bg1"/>
          </a:solidFill>
          <a:ln>
            <a:solidFill>
              <a:srgbClr val="FF99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dirty="0">
                <a:solidFill>
                  <a:schemeClr val="tx1"/>
                </a:solidFill>
              </a:rPr>
              <a:t>Инвестиции в основной капитал в действующих ценах  –  1.097,0 млн. рублей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85336" y="5555491"/>
            <a:ext cx="8569405" cy="1083995"/>
          </a:xfrm>
          <a:prstGeom prst="roundRect">
            <a:avLst/>
          </a:prstGeom>
          <a:solidFill>
            <a:schemeClr val="bg1"/>
          </a:solidFill>
          <a:ln>
            <a:solidFill>
              <a:srgbClr val="FF99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dirty="0">
                <a:solidFill>
                  <a:schemeClr val="tx1"/>
                </a:solidFill>
              </a:rPr>
              <a:t>Муниципальные образования -11 </a:t>
            </a:r>
          </a:p>
          <a:p>
            <a:r>
              <a:rPr lang="ru-RU" sz="1700" dirty="0">
                <a:solidFill>
                  <a:schemeClr val="tx1"/>
                </a:solidFill>
              </a:rPr>
              <a:t>Муниципальные учреждения на конец года 25 ( казенные – 2, бюджетные – 11, автономные -12)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76C0F3F1-B2E9-4DCA-889A-9417738FA8E6}"/>
              </a:ext>
            </a:extLst>
          </p:cNvPr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043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034" y="150239"/>
            <a:ext cx="8856984" cy="883713"/>
          </a:xfrm>
          <a:gradFill>
            <a:gsLst>
              <a:gs pos="0">
                <a:srgbClr val="FF9999"/>
              </a:gs>
              <a:gs pos="36000">
                <a:schemeClr val="accent5">
                  <a:lumMod val="20000"/>
                  <a:lumOff val="80000"/>
                </a:schemeClr>
              </a:gs>
              <a:gs pos="61000">
                <a:schemeClr val="bg1"/>
              </a:gs>
            </a:gsLst>
            <a:lin ang="162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b="1" i="1" dirty="0"/>
              <a:t>Какова динамика показателей социально-экономического развития района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5987988"/>
              </p:ext>
            </p:extLst>
          </p:nvPr>
        </p:nvGraphicFramePr>
        <p:xfrm>
          <a:off x="683551" y="1014335"/>
          <a:ext cx="3600417" cy="2774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8382844"/>
              </p:ext>
            </p:extLst>
          </p:nvPr>
        </p:nvGraphicFramePr>
        <p:xfrm>
          <a:off x="4788025" y="1158351"/>
          <a:ext cx="4031976" cy="2774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7964125"/>
              </p:ext>
            </p:extLst>
          </p:nvPr>
        </p:nvGraphicFramePr>
        <p:xfrm>
          <a:off x="351545" y="3739325"/>
          <a:ext cx="4319504" cy="2866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1866989"/>
              </p:ext>
            </p:extLst>
          </p:nvPr>
        </p:nvGraphicFramePr>
        <p:xfrm>
          <a:off x="4860000" y="3933056"/>
          <a:ext cx="4032480" cy="2650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Овал 7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4142761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08" y="150239"/>
            <a:ext cx="8928992" cy="542457"/>
          </a:xfrm>
          <a:prstGeom prst="roundRect">
            <a:avLst/>
          </a:prstGeom>
          <a:gradFill>
            <a:gsLst>
              <a:gs pos="0">
                <a:srgbClr val="FF9999"/>
              </a:gs>
              <a:gs pos="36000">
                <a:schemeClr val="accent5">
                  <a:lumMod val="20000"/>
                  <a:lumOff val="80000"/>
                </a:schemeClr>
              </a:gs>
              <a:gs pos="61000">
                <a:schemeClr val="bg1"/>
              </a:gs>
            </a:gsLst>
            <a:lin ang="16200000" scaled="1"/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3100" b="1" dirty="0">
                <a:solidFill>
                  <a:schemeClr val="tx1"/>
                </a:solidFill>
              </a:rPr>
              <a:t>Основные параметры бюджета 2021 г. 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2445853"/>
              </p:ext>
            </p:extLst>
          </p:nvPr>
        </p:nvGraphicFramePr>
        <p:xfrm>
          <a:off x="179512" y="1052735"/>
          <a:ext cx="8856984" cy="5655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0BE29F43-8E81-4501-B80E-8A6E64EBF9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88890"/>
              </p:ext>
            </p:extLst>
          </p:nvPr>
        </p:nvGraphicFramePr>
        <p:xfrm>
          <a:off x="189492" y="3346587"/>
          <a:ext cx="8856985" cy="2727797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1944216">
                  <a:extLst>
                    <a:ext uri="{9D8B030D-6E8A-4147-A177-3AD203B41FA5}">
                      <a16:colId xmlns:a16="http://schemas.microsoft.com/office/drawing/2014/main" xmlns="" val="3229997121"/>
                    </a:ext>
                  </a:extLst>
                </a:gridCol>
                <a:gridCol w="1502188">
                  <a:extLst>
                    <a:ext uri="{9D8B030D-6E8A-4147-A177-3AD203B41FA5}">
                      <a16:colId xmlns:a16="http://schemas.microsoft.com/office/drawing/2014/main" xmlns="" val="1463492732"/>
                    </a:ext>
                  </a:extLst>
                </a:gridCol>
                <a:gridCol w="1666164">
                  <a:extLst>
                    <a:ext uri="{9D8B030D-6E8A-4147-A177-3AD203B41FA5}">
                      <a16:colId xmlns:a16="http://schemas.microsoft.com/office/drawing/2014/main" xmlns="" val="1605547532"/>
                    </a:ext>
                  </a:extLst>
                </a:gridCol>
                <a:gridCol w="1562898">
                  <a:extLst>
                    <a:ext uri="{9D8B030D-6E8A-4147-A177-3AD203B41FA5}">
                      <a16:colId xmlns:a16="http://schemas.microsoft.com/office/drawing/2014/main" xmlns="" val="1739450858"/>
                    </a:ext>
                  </a:extLst>
                </a:gridCol>
                <a:gridCol w="1101398">
                  <a:extLst>
                    <a:ext uri="{9D8B030D-6E8A-4147-A177-3AD203B41FA5}">
                      <a16:colId xmlns:a16="http://schemas.microsoft.com/office/drawing/2014/main" xmlns="" val="1169679931"/>
                    </a:ext>
                  </a:extLst>
                </a:gridCol>
                <a:gridCol w="1080121">
                  <a:extLst>
                    <a:ext uri="{9D8B030D-6E8A-4147-A177-3AD203B41FA5}">
                      <a16:colId xmlns:a16="http://schemas.microsoft.com/office/drawing/2014/main" xmlns="" val="3874848369"/>
                    </a:ext>
                  </a:extLst>
                </a:gridCol>
              </a:tblGrid>
              <a:tr h="80249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effectLst/>
                        </a:rPr>
                        <a:t>Параметры </a:t>
                      </a:r>
                      <a:r>
                        <a:rPr lang="ru-RU" sz="1300" b="1" u="sng" strike="noStrike" dirty="0">
                          <a:effectLst/>
                        </a:rPr>
                        <a:t>первоначально утвержденного </a:t>
                      </a:r>
                      <a:r>
                        <a:rPr lang="ru-RU" sz="1300" b="1" u="none" strike="noStrike" dirty="0">
                          <a:effectLst/>
                        </a:rPr>
                        <a:t>бюджета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effectLst/>
                        </a:rPr>
                        <a:t>Параметры </a:t>
                      </a:r>
                      <a:r>
                        <a:rPr lang="ru-RU" sz="1300" b="1" u="sng" strike="noStrike" dirty="0">
                          <a:effectLst/>
                        </a:rPr>
                        <a:t>уточненного</a:t>
                      </a:r>
                    </a:p>
                    <a:p>
                      <a:pPr algn="ctr" rtl="0" fontAlgn="ctr"/>
                      <a:r>
                        <a:rPr lang="ru-RU" sz="1300" b="1" u="sng" strike="noStrike" dirty="0">
                          <a:effectLst/>
                        </a:rPr>
                        <a:t> </a:t>
                      </a:r>
                      <a:r>
                        <a:rPr lang="ru-RU" sz="1300" b="1" u="none" strike="noStrike" dirty="0">
                          <a:effectLst/>
                        </a:rPr>
                        <a:t>бюджета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effectLst/>
                        </a:rPr>
                        <a:t>Исполнено за 2021 год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% исполнения к первоначально утвержденным значениям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% исполнения к уточненным значениям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483953168"/>
                  </a:ext>
                </a:extLst>
              </a:tr>
              <a:tr h="36320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u="none" strike="noStrike" dirty="0">
                          <a:effectLst/>
                        </a:rPr>
                        <a:t>ДОХОДЫ БЮДЖЕТА, </a:t>
                      </a:r>
                    </a:p>
                    <a:p>
                      <a:pPr algn="l" rtl="0" fontAlgn="b"/>
                      <a:r>
                        <a:rPr lang="ru-RU" sz="1400" b="1" u="none" strike="noStrike" dirty="0">
                          <a:effectLst/>
                        </a:rPr>
                        <a:t>в том числе: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799 601 765,77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1 067 581 117,33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1 078 500 131,02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134,9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101,0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661047056"/>
                  </a:ext>
                </a:extLst>
              </a:tr>
              <a:tr h="363204"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u="none" strike="noStrike" dirty="0">
                          <a:effectLst/>
                        </a:rPr>
                        <a:t>  налоговые и неналоговые доходы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262 583 130,00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270 083 130,00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293 515 865,23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111,8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108,7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774208876"/>
                  </a:ext>
                </a:extLst>
              </a:tr>
              <a:tr h="363204"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u="none" strike="noStrike" dirty="0">
                          <a:effectLst/>
                        </a:rPr>
                        <a:t>безвозмездные поступления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537 018 635,77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797 497 987,33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784 984 265,79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146,2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98,4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531394339"/>
                  </a:ext>
                </a:extLst>
              </a:tr>
              <a:tr h="189895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u="none" strike="noStrike" dirty="0">
                          <a:effectLst/>
                        </a:rPr>
                        <a:t>РАСХОДЫ БЮДЖЕТА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  793 901 765,77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 1 089 305 996,08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 1 059 847 803,21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118,6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97,3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279633300"/>
                  </a:ext>
                </a:extLst>
              </a:tr>
              <a:tr h="36320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1" u="none" strike="noStrike" dirty="0">
                          <a:effectLst/>
                        </a:rPr>
                        <a:t>РЕЗУЛЬТАТ ИСПОЛНЕНИЯ (Дефицит(-), Профицит (+))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  +5 700 000,00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-21 724 878,75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+18 652 327,81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327,2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-85,9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012846603"/>
                  </a:ext>
                </a:extLst>
              </a:tr>
            </a:tbl>
          </a:graphicData>
        </a:graphic>
      </p:graphicFrame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xmlns="" id="{1284D962-FC63-4E05-8E33-05A56ADF50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7606741"/>
              </p:ext>
            </p:extLst>
          </p:nvPr>
        </p:nvGraphicFramePr>
        <p:xfrm>
          <a:off x="147979" y="719695"/>
          <a:ext cx="8856984" cy="2996768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8784386">
                  <a:extLst>
                    <a:ext uri="{9D8B030D-6E8A-4147-A177-3AD203B41FA5}">
                      <a16:colId xmlns:a16="http://schemas.microsoft.com/office/drawing/2014/main" xmlns="" val="3358580135"/>
                    </a:ext>
                  </a:extLst>
                </a:gridCol>
                <a:gridCol w="72598">
                  <a:extLst>
                    <a:ext uri="{9D8B030D-6E8A-4147-A177-3AD203B41FA5}">
                      <a16:colId xmlns:a16="http://schemas.microsoft.com/office/drawing/2014/main" xmlns="" val="68258779"/>
                    </a:ext>
                  </a:extLst>
                </a:gridCol>
              </a:tblGrid>
              <a:tr h="2764896">
                <a:tc>
                  <a:txBody>
                    <a:bodyPr/>
                    <a:lstStyle/>
                    <a:p>
                      <a:pPr marL="0" marR="0" lvl="0" indent="0" algn="just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u="none" dirty="0">
                          <a:latin typeface="Times New Roman" pitchFamily="18" charset="0"/>
                          <a:cs typeface="Times New Roman" pitchFamily="18" charset="0"/>
                        </a:rPr>
                        <a:t>     </a:t>
                      </a:r>
                      <a:r>
                        <a:rPr lang="ru-RU" sz="1700" b="1" u="none" dirty="0">
                          <a:latin typeface="Times New Roman" pitchFamily="18" charset="0"/>
                          <a:cs typeface="Times New Roman" pitchFamily="18" charset="0"/>
                        </a:rPr>
                        <a:t>В 2021 </a:t>
                      </a: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  <a:t>году подготовлено 11 уточнений решения о бюджете, которые были связаны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  <a:t>с увеличением плана поступлений налоговых и неналоговых доходов бюджета муниципального района в связи с ожидаемым поступлением </a:t>
                      </a:r>
                      <a:r>
                        <a:rPr lang="ru-RU" sz="17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отдельных доходных источников и направлением дополнительно полученных доходов на увеличение расходов, </a:t>
                      </a: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  <a:t>а также в связи с внесением изменений в объемы межбюджетных трансфертов, предоставляемых из областного бюджета, и объемы безвозмездных поступлений от негосударственных организаций и населения на реализацию проектов. </a:t>
                      </a:r>
                    </a:p>
                    <a:p>
                      <a:pPr marL="0" marR="0" lvl="0" indent="0" algn="just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  <a:t>      Всего первоначальные параметры бюджета увеличены по доходам на 267 979,4 тыс. рублей, по расходам на 295 404,2 тыс. рублей.</a:t>
                      </a:r>
                    </a:p>
                    <a:p>
                      <a:pPr algn="l" rtl="0" fontAlgn="b"/>
                      <a:r>
                        <a:rPr lang="ru-RU" sz="1700" u="none" strike="noStrike" dirty="0">
                          <a:effectLst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406327568"/>
                  </a:ext>
                </a:extLst>
              </a:tr>
              <a:tr h="231872">
                <a:tc>
                  <a:txBody>
                    <a:bodyPr/>
                    <a:lstStyle/>
                    <a:p>
                      <a:pPr algn="l" rtl="0" fontAlgn="b"/>
                      <a:endParaRPr lang="ru-RU" sz="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559643143"/>
                  </a:ext>
                </a:extLst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7769781" y="6150578"/>
            <a:ext cx="864096" cy="432048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198091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50239"/>
            <a:ext cx="8928992" cy="7584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3100" b="1" dirty="0">
                <a:solidFill>
                  <a:schemeClr val="tx1"/>
                </a:solidFill>
              </a:rPr>
              <a:t>Доходная часть бюджета 2021 г. –  1 078 500 131,02 руб.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522321"/>
              </p:ext>
            </p:extLst>
          </p:nvPr>
        </p:nvGraphicFramePr>
        <p:xfrm>
          <a:off x="179512" y="1052735"/>
          <a:ext cx="8856984" cy="5655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Овал 3"/>
          <p:cNvSpPr/>
          <p:nvPr/>
        </p:nvSpPr>
        <p:spPr>
          <a:xfrm>
            <a:off x="8100392" y="6237312"/>
            <a:ext cx="864096" cy="432048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832779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2457367"/>
              </p:ext>
            </p:extLst>
          </p:nvPr>
        </p:nvGraphicFramePr>
        <p:xfrm>
          <a:off x="179512" y="188641"/>
          <a:ext cx="8784976" cy="6564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Овал 4"/>
          <p:cNvSpPr/>
          <p:nvPr/>
        </p:nvSpPr>
        <p:spPr>
          <a:xfrm>
            <a:off x="8172399" y="6320719"/>
            <a:ext cx="864096" cy="432048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C9107DC0-6798-480F-AE78-5CE950C1D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08" y="105233"/>
            <a:ext cx="8928992" cy="80348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2000" b="1" dirty="0">
                <a:solidFill>
                  <a:schemeClr val="tx1"/>
                </a:solidFill>
              </a:rPr>
              <a:t>Сведения о фактических поступлениях доходов бюджета в разрезе основных видов доходов в сравнении с первоначально утвержденными и уточненными значениями с учетом внесенных изменений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2F65D4B5-F583-405E-BB5A-539E716217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1226524"/>
              </p:ext>
            </p:extLst>
          </p:nvPr>
        </p:nvGraphicFramePr>
        <p:xfrm>
          <a:off x="106808" y="992129"/>
          <a:ext cx="8857679" cy="56156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3104">
                  <a:extLst>
                    <a:ext uri="{9D8B030D-6E8A-4147-A177-3AD203B41FA5}">
                      <a16:colId xmlns:a16="http://schemas.microsoft.com/office/drawing/2014/main" xmlns="" val="415856897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1238331088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3910385296"/>
                    </a:ext>
                  </a:extLst>
                </a:gridCol>
                <a:gridCol w="1118395">
                  <a:extLst>
                    <a:ext uri="{9D8B030D-6E8A-4147-A177-3AD203B41FA5}">
                      <a16:colId xmlns:a16="http://schemas.microsoft.com/office/drawing/2014/main" xmlns="" val="1215201647"/>
                    </a:ext>
                  </a:extLst>
                </a:gridCol>
                <a:gridCol w="905435">
                  <a:extLst>
                    <a:ext uri="{9D8B030D-6E8A-4147-A177-3AD203B41FA5}">
                      <a16:colId xmlns:a16="http://schemas.microsoft.com/office/drawing/2014/main" xmlns="" val="1692680594"/>
                    </a:ext>
                  </a:extLst>
                </a:gridCol>
                <a:gridCol w="712473">
                  <a:extLst>
                    <a:ext uri="{9D8B030D-6E8A-4147-A177-3AD203B41FA5}">
                      <a16:colId xmlns:a16="http://schemas.microsoft.com/office/drawing/2014/main" xmlns="" val="69991748"/>
                    </a:ext>
                  </a:extLst>
                </a:gridCol>
              </a:tblGrid>
              <a:tr h="69806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u="none" strike="noStrike" dirty="0">
                          <a:effectLst/>
                        </a:rPr>
                        <a:t> 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</a:rPr>
                        <a:t>Доходы бюджета первоначально утвержденные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</a:rPr>
                        <a:t>Доходы бюджета уточненные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</a:rPr>
                        <a:t>Исполнено за 2021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</a:rPr>
                        <a:t>% исполнения к первоначально утвержденным значениям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</a:rPr>
                        <a:t>% исполнения к уточненным значениям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96144483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1" u="none" strike="noStrike" dirty="0">
                          <a:effectLst/>
                        </a:rPr>
                        <a:t>Доходы бюджета - Всего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1" u="none" strike="noStrike" dirty="0">
                          <a:effectLst/>
                        </a:rPr>
                        <a:t>799 601 765,77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1" u="none" strike="noStrike" dirty="0">
                          <a:effectLst/>
                        </a:rPr>
                        <a:t>1 067 581 117,33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1" u="none" strike="noStrike" dirty="0">
                          <a:effectLst/>
                        </a:rPr>
                        <a:t>1 078 500 131,02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1" u="none" strike="noStrike" dirty="0">
                          <a:effectLst/>
                        </a:rPr>
                        <a:t>134,9%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1" u="none" strike="noStrike" dirty="0">
                          <a:effectLst/>
                        </a:rPr>
                        <a:t>101,0%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45681037"/>
                  </a:ext>
                </a:extLst>
              </a:tr>
              <a:tr h="15512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          в том числе: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262 583 130,00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270 083 130,00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293 515 865,23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111,8%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108,7%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59751559"/>
                  </a:ext>
                </a:extLst>
              </a:tr>
              <a:tr h="15512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 dirty="0">
                          <a:effectLst/>
                        </a:rPr>
                        <a:t>НАЛОГОВЫЕ И НЕНАЛОГОВЫЕ ДОХОДЫ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18831949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НАЛОГИ НА ПРИБЫЛЬ, ДОХОДЫ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213 963 450,00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220 184 450,00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235 298 807,84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110,0%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106,9%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09235964"/>
                  </a:ext>
                </a:extLst>
              </a:tr>
              <a:tr h="28830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НАЛОГИ НА ТОВАРЫ (РАБОТЫ, УСЛУГИ), РЕАЛИЗУЕМЫЕ НА ТЕРРИТОРИИ РОССИЙСКОЙ ФЕДЕРАЦИИ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3 429 400,00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3 429 400,00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3 698 530,15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107,8%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107,8%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97633487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НАЛОГИ НА СОВОКУПНЫЙ ДОХОД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19 806 580,00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18 514 580,00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19 605 032,36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99,0%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105,9%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30181344"/>
                  </a:ext>
                </a:extLst>
              </a:tr>
              <a:tr h="8931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 dirty="0">
                          <a:effectLst/>
                        </a:rPr>
                        <a:t>ГОСУДАРСТВЕННАЯ ПОШЛИНА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2 919 400,00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2 494 400,00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2 682 293,05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91,9%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107,5%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50191758"/>
                  </a:ext>
                </a:extLst>
              </a:tr>
              <a:tr h="28830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 dirty="0">
                          <a:effectLst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10 918 600,00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9 706 430,73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10 058 874,03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92,1%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103,6%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33863528"/>
                  </a:ext>
                </a:extLst>
              </a:tr>
              <a:tr h="20603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ПЛАТЕЖИ ПРИ ПОЛЬЗОВАНИИ ПРИРОДНЫМИ РЕСУРСАМИ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557 400,00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277 200,00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274 670,75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49,3%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99,1%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0700126"/>
                  </a:ext>
                </a:extLst>
              </a:tr>
              <a:tr h="28830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ДОХОДЫ ОТ ОКАЗАНИЯ ПЛАТНЫХ УСЛУГ И КОМПЕНСАЦИИ ЗАТРАТ ГОСУДАРСТВА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416 200,00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264 200,00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271 597,48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65,3%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102,8%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82295752"/>
                  </a:ext>
                </a:extLst>
              </a:tr>
              <a:tr h="21920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 dirty="0">
                          <a:effectLst/>
                        </a:rPr>
                        <a:t>ДОХОДЫ ОТ ПРОДАЖИ МАТЕРИАЛЬНЫХ И НЕМАТЕРИАЛЬНЫХ АКТИВОВ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9 938 000,00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14 380 369,27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20 439 082,48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205,7%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142,1%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62097019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 dirty="0">
                          <a:effectLst/>
                        </a:rPr>
                        <a:t>ШТРАФЫ, САНКЦИИ, ВОЗМЕЩЕНИЕ УЩЕРБА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568 400,00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756 400,00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1 069 401,93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188,1%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141,4%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8051937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 dirty="0">
                          <a:effectLst/>
                        </a:rPr>
                        <a:t>ПРОЧИЕ НЕНАЛОГОВЫЕ ДОХОДЫ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75 700,00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75 700,00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117 575,16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155,3%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155,3%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06211502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1" u="none" strike="noStrike" dirty="0">
                          <a:effectLst/>
                        </a:rPr>
                        <a:t>БЕЗВОЗМЕЗДНЫЕ ПОСТУПЛЕНИЯ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1" u="none" strike="noStrike" dirty="0">
                          <a:effectLst/>
                        </a:rPr>
                        <a:t>537 018 635,77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1" u="none" strike="noStrike" dirty="0">
                          <a:effectLst/>
                        </a:rPr>
                        <a:t>797 497 987,33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1" u="none" strike="noStrike" dirty="0">
                          <a:effectLst/>
                        </a:rPr>
                        <a:t>784 984 265,79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1" u="none" strike="noStrike" dirty="0">
                          <a:effectLst/>
                        </a:rPr>
                        <a:t>146,2%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1" u="none" strike="noStrike" dirty="0">
                          <a:effectLst/>
                        </a:rPr>
                        <a:t>98,4%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71172140"/>
                  </a:ext>
                </a:extLst>
              </a:tr>
              <a:tr h="29418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 dirty="0">
                          <a:effectLst/>
                        </a:rPr>
                        <a:t>БЕЗВОЗМЕЗДНЫЕ ПОСТУПЛЕНИЯ ОТ ДРУГИХ БЮДЖЕТОВ БЮДЖЕТНОЙ СИСТЕМЫ РОССИЙСКОЙ ФЕДЕРАЦИИ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537 018 635,77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789 250 751,59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777 740 479,05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144,8%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98,5%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12651084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ДОТАЦИИ БЮДЖЕТАМ БЮДЖЕТНОЙ СИСТЕМЫ РФ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93 938 300,00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94 658 300,00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94 658 300,00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100,8%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100,0%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6863825"/>
                  </a:ext>
                </a:extLst>
              </a:tr>
              <a:tr h="28830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СУБСИДИИ БЮДЖЕТАМ БЮДЖЕТНОЙ СИСТЕМЫ РФ (межбюджетные субсидии)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20 281 884,77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154 361 692,06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144 010 759,97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710,0%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93,3%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43684204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 dirty="0">
                          <a:effectLst/>
                        </a:rPr>
                        <a:t>СУБВЕНЦИИ ИЗ БЮДЖЕТА БЮДЖЕТНОЙ СИСТЕМЫ РФ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413 595 500,00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464 399 295,12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463 401 251,85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112,0%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99,8%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04645824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ИНЫЕ МЕЖБЮДЖЕТНЫЕ ТРАНСФЕРТЫ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9 202 951,00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75 831 464,41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75 670 167,23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822,2%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99,8%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10326036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ПРОЧИЕ БЕЗВОЗМЕЗДНЫЕ ПОСТУПЛЕНИЯ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10 739 940,00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9 736 491,00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90,7%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83257895"/>
                  </a:ext>
                </a:extLst>
              </a:tr>
              <a:tr h="38231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u="none" strike="noStrike" dirty="0">
                          <a:effectLst/>
                        </a:rPr>
                        <a:t>ДОХОДЫ БЮДЖЕТОВ БЮДЖЕТНОЙ СИСТЕМЫ РОССИЙСКОЙ ФЕДЕРАЦИИ ОТ ВОЗВРАТА ОСТАТКОВ СУБСИДИЙ, СУБВЕНЦИЙ И ИНЫХ МЕЖБЮДЖЕТНЫХ ТРАНСФЕРТОВ, ИМЕЮЩИХ ЦЕЛЕВОЕ НАЗНАЧЕНИЕ, ПРОШЛЫХ ЛЕТ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1 920 181,23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1 920 181,23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100,0%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85894906"/>
                  </a:ext>
                </a:extLst>
              </a:tr>
              <a:tr h="38005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u="none" strike="noStrike" dirty="0">
                          <a:effectLst/>
                        </a:rPr>
                        <a:t>ВОЗВРАТ ОСТАТКОВ СУБСИДИЙ, СУБВЕНЦИЙ И ИНЫХ МЕЖБЮДЖЕТНЫХ ТРАНСФЕРТОВ, ИМЕЮЩИХ ЦЕЛЕВОЕ НАЗНАЧЕНИЕ, ПРОШЛЫХ ЛЕТ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-4 412 885,49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-4 412 885,49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100,0%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501717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5603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4" cy="648072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tx1"/>
                </a:solidFill>
              </a:rPr>
              <a:t>Налоговые и неналоговые доходы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3029862"/>
              </p:ext>
            </p:extLst>
          </p:nvPr>
        </p:nvGraphicFramePr>
        <p:xfrm>
          <a:off x="107504" y="764704"/>
          <a:ext cx="8928992" cy="5943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Овал 3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3">
            <a:extLst>
              <a:ext uri="{FF2B5EF4-FFF2-40B4-BE49-F238E27FC236}">
                <a16:creationId xmlns:a16="http://schemas.microsoft.com/office/drawing/2014/main" xmlns="" id="{1FA08E1E-82C8-4A48-8B9D-ACBE856E2D48}"/>
              </a:ext>
            </a:extLst>
          </p:cNvPr>
          <p:cNvSpPr/>
          <p:nvPr/>
        </p:nvSpPr>
        <p:spPr>
          <a:xfrm>
            <a:off x="4605780" y="4725144"/>
            <a:ext cx="4114800" cy="720080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>
                <a:solidFill>
                  <a:schemeClr val="tx1"/>
                </a:solidFill>
              </a:rPr>
              <a:t>НДФЛ</a:t>
            </a:r>
            <a:r>
              <a:rPr lang="ru-RU" sz="1600" b="1" dirty="0">
                <a:solidFill>
                  <a:schemeClr val="tx1"/>
                </a:solidFill>
              </a:rPr>
              <a:t> основной </a:t>
            </a:r>
            <a:r>
              <a:rPr lang="ru-RU" sz="1600" b="1" dirty="0" err="1">
                <a:solidFill>
                  <a:schemeClr val="tx1"/>
                </a:solidFill>
              </a:rPr>
              <a:t>бюджетообразующий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</a:rPr>
              <a:t>источник  доходов</a:t>
            </a:r>
          </a:p>
        </p:txBody>
      </p:sp>
    </p:spTree>
    <p:extLst>
      <p:ext uri="{BB962C8B-B14F-4D97-AF65-F5344CB8AC3E}">
        <p14:creationId xmlns:p14="http://schemas.microsoft.com/office/powerpoint/2010/main" val="40011196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4" cy="576064"/>
          </a:xfrm>
          <a:solidFill>
            <a:schemeClr val="accent5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tx1"/>
                </a:solidFill>
              </a:rPr>
              <a:t>Безвозмездные поступления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9585682"/>
              </p:ext>
            </p:extLst>
          </p:nvPr>
        </p:nvGraphicFramePr>
        <p:xfrm>
          <a:off x="130780" y="726303"/>
          <a:ext cx="8928992" cy="6015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узырек для мыслей: облако 6">
            <a:extLst>
              <a:ext uri="{FF2B5EF4-FFF2-40B4-BE49-F238E27FC236}">
                <a16:creationId xmlns:a16="http://schemas.microsoft.com/office/drawing/2014/main" xmlns="" id="{E5A9DFB2-04B9-4202-AFE4-B4EF1F152747}"/>
              </a:ext>
            </a:extLst>
          </p:cNvPr>
          <p:cNvSpPr/>
          <p:nvPr/>
        </p:nvSpPr>
        <p:spPr>
          <a:xfrm>
            <a:off x="112815" y="4706124"/>
            <a:ext cx="4891233" cy="2035244"/>
          </a:xfrm>
          <a:prstGeom prst="cloudCallout">
            <a:avLst>
              <a:gd name="adj1" fmla="val 23409"/>
              <a:gd name="adj2" fmla="val -60923"/>
            </a:avLst>
          </a:prstGeom>
          <a:gradFill flip="none" rotWithShape="1">
            <a:gsLst>
              <a:gs pos="0">
                <a:schemeClr val="accent5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5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5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поступления-межбюджетные трансферты (средства), предоставляемые  бюджету района</a:t>
            </a:r>
            <a:endParaRPr lang="ru-RU" b="1" i="1" dirty="0">
              <a:solidFill>
                <a:schemeClr val="tx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EB8C58A-4278-4C84-8C10-D617CD521F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28184" y="5301208"/>
            <a:ext cx="2736304" cy="1305958"/>
          </a:xfrm>
          <a:prstGeom prst="rect">
            <a:avLst/>
          </a:prstGeom>
          <a:gradFill>
            <a:gsLst>
              <a:gs pos="67000">
                <a:schemeClr val="accent1">
                  <a:lumMod val="5000"/>
                  <a:lumOff val="95000"/>
                </a:schemeClr>
              </a:gs>
              <a:gs pos="90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</p:spPr>
      </p:pic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3DECBDC6-7C73-4535-93F5-9C7E0CCDA787}"/>
              </a:ext>
            </a:extLst>
          </p:cNvPr>
          <p:cNvSpPr/>
          <p:nvPr/>
        </p:nvSpPr>
        <p:spPr>
          <a:xfrm>
            <a:off x="8100392" y="6225416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18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2930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73" y="75791"/>
            <a:ext cx="9011867" cy="722094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000" b="1" i="1" dirty="0">
                <a:solidFill>
                  <a:schemeClr val="tx1"/>
                </a:solidFill>
              </a:rPr>
              <a:t>РАСХОДЫ БЮДЖЕТА </a:t>
            </a:r>
            <a:br>
              <a:rPr lang="ru-RU" sz="2000" b="1" i="1" dirty="0">
                <a:solidFill>
                  <a:schemeClr val="tx1"/>
                </a:solidFill>
              </a:rPr>
            </a:br>
            <a:r>
              <a:rPr lang="ru-RU" sz="2000" b="1" i="1" dirty="0">
                <a:solidFill>
                  <a:schemeClr val="tx1"/>
                </a:solidFill>
              </a:rPr>
              <a:t>по разделам (подразделам) функциональной структуры</a:t>
            </a:r>
            <a:endParaRPr lang="ru-RU" sz="2400" b="1" i="1" dirty="0">
              <a:solidFill>
                <a:schemeClr val="tx1"/>
              </a:solidFill>
            </a:endParaRP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xmlns="" id="{57D496BC-037E-4808-AC8C-6D6369CCFA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5138837"/>
              </p:ext>
            </p:extLst>
          </p:nvPr>
        </p:nvGraphicFramePr>
        <p:xfrm>
          <a:off x="113935" y="801524"/>
          <a:ext cx="8942705" cy="5980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" name="Овал 33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19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7359" y="2211443"/>
            <a:ext cx="517705" cy="50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4462645"/>
            <a:ext cx="418438" cy="48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79769" y="1268760"/>
            <a:ext cx="479833" cy="428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42312" y="5457423"/>
            <a:ext cx="576064" cy="47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53608" y="1725004"/>
            <a:ext cx="486440" cy="48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5">
            <a:extLst>
              <a:ext uri="{FF2B5EF4-FFF2-40B4-BE49-F238E27FC236}">
                <a16:creationId xmlns:a16="http://schemas.microsoft.com/office/drawing/2014/main" xmlns="" id="{377B111A-E134-4952-B00D-576D889BB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29049" y="1628799"/>
            <a:ext cx="479833" cy="486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xmlns="" id="{098C0A15-E557-43CD-A370-2EE287A223CF}"/>
              </a:ext>
            </a:extLst>
          </p:cNvPr>
          <p:cNvPicPr/>
          <p:nvPr/>
        </p:nvPicPr>
        <p:blipFill rotWithShape="1">
          <a:blip r:embed="rId9"/>
          <a:srcRect l="61656" t="52766" r="31040" b="38639"/>
          <a:stretch/>
        </p:blipFill>
        <p:spPr bwMode="auto">
          <a:xfrm>
            <a:off x="6601274" y="3345208"/>
            <a:ext cx="491858" cy="4756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2" name="Picture 2">
            <a:extLst>
              <a:ext uri="{FF2B5EF4-FFF2-40B4-BE49-F238E27FC236}">
                <a16:creationId xmlns:a16="http://schemas.microsoft.com/office/drawing/2014/main" xmlns="" id="{F073419D-512B-46D0-9E45-646AFB711438}"/>
              </a:ext>
            </a:extLst>
          </p:cNvPr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51" t="21022" r="63860" b="8491"/>
          <a:stretch/>
        </p:blipFill>
        <p:spPr bwMode="auto">
          <a:xfrm>
            <a:off x="6519135" y="4472098"/>
            <a:ext cx="418437" cy="475607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AC6DBC72-9DA7-4606-9CA7-FBB163D35D99}"/>
              </a:ext>
            </a:extLst>
          </p:cNvPr>
          <p:cNvPicPr/>
          <p:nvPr/>
        </p:nvPicPr>
        <p:blipFill rotWithShape="1">
          <a:blip r:embed="rId11"/>
          <a:srcRect l="22489" t="48885" r="70047" b="41786"/>
          <a:stretch/>
        </p:blipFill>
        <p:spPr bwMode="auto">
          <a:xfrm>
            <a:off x="5993675" y="5305035"/>
            <a:ext cx="491858" cy="4756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936D1F60-B2DF-4D17-A961-78D9D93223E8}"/>
              </a:ext>
            </a:extLst>
          </p:cNvPr>
          <p:cNvPicPr/>
          <p:nvPr/>
        </p:nvPicPr>
        <p:blipFill>
          <a:blip r:embed="rId1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474" y="6175519"/>
            <a:ext cx="500273" cy="5198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6" name="Picture 2">
            <a:extLst>
              <a:ext uri="{FF2B5EF4-FFF2-40B4-BE49-F238E27FC236}">
                <a16:creationId xmlns:a16="http://schemas.microsoft.com/office/drawing/2014/main" xmlns="" id="{78166238-9EDB-41F6-B3C4-259B2C2F4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198" y="5888390"/>
            <a:ext cx="500273" cy="485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483206FD-2927-4C35-9EF2-498E5A039D01}"/>
              </a:ext>
            </a:extLst>
          </p:cNvPr>
          <p:cNvPicPr/>
          <p:nvPr/>
        </p:nvPicPr>
        <p:blipFill rotWithShape="1">
          <a:blip r:embed="rId14" cstate="print"/>
          <a:srcRect l="45538" t="41890" r="37466" b="34660"/>
          <a:stretch/>
        </p:blipFill>
        <p:spPr bwMode="auto">
          <a:xfrm>
            <a:off x="1535393" y="3358486"/>
            <a:ext cx="418438" cy="4623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9" name="Picture 2">
            <a:extLst>
              <a:ext uri="{FF2B5EF4-FFF2-40B4-BE49-F238E27FC236}">
                <a16:creationId xmlns:a16="http://schemas.microsoft.com/office/drawing/2014/main" xmlns="" id="{A425B8D1-2780-4805-BF6C-409D55D4CFFA}"/>
              </a:ext>
            </a:extLst>
          </p:cNvPr>
          <p:cNvPicPr/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34" t="19786" r="14677" b="8491"/>
          <a:stretch/>
        </p:blipFill>
        <p:spPr bwMode="auto">
          <a:xfrm>
            <a:off x="1691680" y="2505551"/>
            <a:ext cx="418438" cy="412981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2" name="Picture 2">
            <a:extLst>
              <a:ext uri="{FF2B5EF4-FFF2-40B4-BE49-F238E27FC236}">
                <a16:creationId xmlns:a16="http://schemas.microsoft.com/office/drawing/2014/main" xmlns="" id="{388DBBC8-B4B2-4E7C-85E9-358EF52190E8}"/>
              </a:ext>
            </a:extLst>
          </p:cNvPr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80" t="21022" r="862" b="7254"/>
          <a:stretch/>
        </p:blipFill>
        <p:spPr bwMode="auto">
          <a:xfrm>
            <a:off x="3268866" y="1322700"/>
            <a:ext cx="500273" cy="428547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758352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730767804"/>
              </p:ext>
            </p:extLst>
          </p:nvPr>
        </p:nvGraphicFramePr>
        <p:xfrm>
          <a:off x="258328" y="688160"/>
          <a:ext cx="8856984" cy="47746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" name="Рисунок 9"/>
          <p:cNvPicPr/>
          <p:nvPr/>
        </p:nvPicPr>
        <p:blipFill rotWithShape="1">
          <a:blip r:embed="rId3" cstate="print"/>
          <a:srcRect l="22276" t="12257" r="18269" b="13057"/>
          <a:stretch/>
        </p:blipFill>
        <p:spPr bwMode="auto">
          <a:xfrm>
            <a:off x="90083" y="4293096"/>
            <a:ext cx="3761837" cy="2448273"/>
          </a:xfrm>
          <a:prstGeom prst="rect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3851920" y="5360284"/>
            <a:ext cx="5184618" cy="1387162"/>
          </a:xfrm>
          <a:prstGeom prst="roundRect">
            <a:avLst/>
          </a:prstGeom>
          <a:gradFill>
            <a:gsLst>
              <a:gs pos="1000">
                <a:schemeClr val="bg1"/>
              </a:gs>
              <a:gs pos="96000">
                <a:schemeClr val="accent2">
                  <a:lumMod val="75000"/>
                </a:schemeClr>
              </a:gs>
              <a:gs pos="41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  <a:ln w="5715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300" b="1" dirty="0">
                <a:solidFill>
                  <a:schemeClr val="tx1"/>
                </a:solidFill>
              </a:rPr>
              <a:t>Бюджет сохраняет свою социальную направленность – 58,6% общего объема (620 851,7 </a:t>
            </a:r>
            <a:r>
              <a:rPr lang="ru-RU" sz="2300" b="1" dirty="0" err="1">
                <a:solidFill>
                  <a:schemeClr val="tx1"/>
                </a:solidFill>
              </a:rPr>
              <a:t>тыс.руб</a:t>
            </a:r>
            <a:r>
              <a:rPr lang="ru-RU" sz="2300" b="1" dirty="0">
                <a:solidFill>
                  <a:schemeClr val="tx1"/>
                </a:solidFill>
              </a:rPr>
              <a:t>.) – расходы социальной сферы</a:t>
            </a:r>
            <a:endParaRPr lang="ru-RU" sz="2300" dirty="0">
              <a:solidFill>
                <a:schemeClr val="tx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279904" y="6354326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20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85B05CF3-9405-4BFD-9DB8-ED884584CBD9}"/>
              </a:ext>
            </a:extLst>
          </p:cNvPr>
          <p:cNvSpPr/>
          <p:nvPr/>
        </p:nvSpPr>
        <p:spPr>
          <a:xfrm>
            <a:off x="8295076" y="1878542"/>
            <a:ext cx="568639" cy="3097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19,5%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882D06B2-6F7A-4945-B8FF-2C26C770A868}"/>
              </a:ext>
            </a:extLst>
          </p:cNvPr>
          <p:cNvSpPr/>
          <p:nvPr/>
        </p:nvSpPr>
        <p:spPr>
          <a:xfrm>
            <a:off x="8316412" y="3089871"/>
            <a:ext cx="576064" cy="2480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9,0%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E1EB083F-8F1F-4AE8-A813-99303D82BFEA}"/>
              </a:ext>
            </a:extLst>
          </p:cNvPr>
          <p:cNvSpPr/>
          <p:nvPr/>
        </p:nvSpPr>
        <p:spPr>
          <a:xfrm>
            <a:off x="8264888" y="3512560"/>
            <a:ext cx="56863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6,5</a:t>
            </a:r>
            <a:r>
              <a:rPr lang="ru-RU" sz="1100" dirty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B8ED0820-48BD-443F-9A8E-41AA73BFAECD}"/>
              </a:ext>
            </a:extLst>
          </p:cNvPr>
          <p:cNvSpPr/>
          <p:nvPr/>
        </p:nvSpPr>
        <p:spPr>
          <a:xfrm>
            <a:off x="8291363" y="3827969"/>
            <a:ext cx="576064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0,3</a:t>
            </a:r>
            <a:r>
              <a:rPr lang="ru-RU" sz="1100" dirty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46D995C3-F288-4405-9E8D-0E7446119B0F}"/>
              </a:ext>
            </a:extLst>
          </p:cNvPr>
          <p:cNvSpPr/>
          <p:nvPr/>
        </p:nvSpPr>
        <p:spPr>
          <a:xfrm>
            <a:off x="8323838" y="4335016"/>
            <a:ext cx="568639" cy="2777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0,2%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A65B8ADA-0AD2-4DE6-9ED5-3BC816AE079C}"/>
              </a:ext>
            </a:extLst>
          </p:cNvPr>
          <p:cNvSpPr/>
          <p:nvPr/>
        </p:nvSpPr>
        <p:spPr>
          <a:xfrm>
            <a:off x="8316414" y="4666068"/>
            <a:ext cx="576064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0,0%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B56451E5-83EE-4FD9-AD62-13E085D3FBF7}"/>
              </a:ext>
            </a:extLst>
          </p:cNvPr>
          <p:cNvSpPr/>
          <p:nvPr/>
        </p:nvSpPr>
        <p:spPr>
          <a:xfrm>
            <a:off x="8253298" y="5014405"/>
            <a:ext cx="68654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4,9%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45603B81-9AE3-420E-A594-B897896EE96D}"/>
              </a:ext>
            </a:extLst>
          </p:cNvPr>
          <p:cNvSpPr/>
          <p:nvPr/>
        </p:nvSpPr>
        <p:spPr>
          <a:xfrm>
            <a:off x="8323839" y="2270406"/>
            <a:ext cx="568639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10,7%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21F3C8F3-8148-43CB-AF3A-09EF79364BAF}"/>
              </a:ext>
            </a:extLst>
          </p:cNvPr>
          <p:cNvSpPr/>
          <p:nvPr/>
        </p:nvSpPr>
        <p:spPr>
          <a:xfrm>
            <a:off x="8316416" y="2630446"/>
            <a:ext cx="576064" cy="2480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42,7%</a:t>
            </a:r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xmlns="" id="{38C4E409-B484-4AD9-A3D3-B1A8DA2B921E}"/>
              </a:ext>
            </a:extLst>
          </p:cNvPr>
          <p:cNvSpPr txBox="1">
            <a:spLocks/>
          </p:cNvSpPr>
          <p:nvPr/>
        </p:nvSpPr>
        <p:spPr>
          <a:xfrm>
            <a:off x="90083" y="116631"/>
            <a:ext cx="8946455" cy="65798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i="1" dirty="0">
                <a:solidFill>
                  <a:schemeClr val="tx1"/>
                </a:solidFill>
              </a:rPr>
              <a:t>Структура РАСХОДОВ БЮДЖЕТА 2021 года</a:t>
            </a:r>
            <a:br>
              <a:rPr lang="ru-RU" sz="2000" b="1" i="1" dirty="0">
                <a:solidFill>
                  <a:schemeClr val="tx1"/>
                </a:solidFill>
              </a:rPr>
            </a:br>
            <a:r>
              <a:rPr lang="ru-RU" sz="2000" b="1" i="1" dirty="0">
                <a:solidFill>
                  <a:schemeClr val="tx1"/>
                </a:solidFill>
              </a:rPr>
              <a:t>по разделам (подразделам) функциональной классификации        </a:t>
            </a:r>
            <a:r>
              <a:rPr lang="ru-RU" sz="1400" i="1" dirty="0" err="1">
                <a:solidFill>
                  <a:schemeClr val="tx1"/>
                </a:solidFill>
              </a:rPr>
              <a:t>тыс.руб</a:t>
            </a:r>
            <a:r>
              <a:rPr lang="ru-RU" sz="1400" i="1" dirty="0">
                <a:solidFill>
                  <a:schemeClr val="tx1"/>
                </a:solidFill>
              </a:rPr>
              <a:t>.</a:t>
            </a:r>
            <a:endParaRPr lang="ru-RU" sz="20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5388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563" y="75791"/>
            <a:ext cx="8908874" cy="722094"/>
          </a:xfr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000" b="1" i="1" dirty="0">
                <a:solidFill>
                  <a:schemeClr val="tx1"/>
                </a:solidFill>
              </a:rPr>
              <a:t>Анализ исполнения РАСХОДОВ БЮДЖЕТА 2021 года </a:t>
            </a:r>
            <a:br>
              <a:rPr lang="ru-RU" sz="2000" b="1" i="1" dirty="0">
                <a:solidFill>
                  <a:schemeClr val="tx1"/>
                </a:solidFill>
              </a:rPr>
            </a:br>
            <a:r>
              <a:rPr lang="ru-RU" sz="2000" b="1" i="1" dirty="0">
                <a:solidFill>
                  <a:schemeClr val="tx1"/>
                </a:solidFill>
              </a:rPr>
              <a:t>по разделам (подразделам) функциональной структуры         </a:t>
            </a:r>
            <a:r>
              <a:rPr lang="ru-RU" sz="1200" b="1" i="1" dirty="0">
                <a:solidFill>
                  <a:schemeClr val="tx1"/>
                </a:solidFill>
              </a:rPr>
              <a:t>стр.1</a:t>
            </a:r>
            <a:endParaRPr lang="ru-RU" sz="2400" b="1" i="1" dirty="0">
              <a:solidFill>
                <a:schemeClr val="tx1"/>
              </a:solidFill>
            </a:endParaRP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xmlns="" id="{57D496BC-037E-4808-AC8C-6D6369CCFAE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9706" y="727075"/>
          <a:ext cx="8856663" cy="5980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88334E3C-7B0E-40A7-837C-7B5D7391E8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4535295"/>
              </p:ext>
            </p:extLst>
          </p:nvPr>
        </p:nvGraphicFramePr>
        <p:xfrm>
          <a:off x="117563" y="797885"/>
          <a:ext cx="8908872" cy="5762104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786639">
                  <a:extLst>
                    <a:ext uri="{9D8B030D-6E8A-4147-A177-3AD203B41FA5}">
                      <a16:colId xmlns:a16="http://schemas.microsoft.com/office/drawing/2014/main" xmlns="" val="2154414122"/>
                    </a:ext>
                  </a:extLst>
                </a:gridCol>
                <a:gridCol w="3476760">
                  <a:extLst>
                    <a:ext uri="{9D8B030D-6E8A-4147-A177-3AD203B41FA5}">
                      <a16:colId xmlns:a16="http://schemas.microsoft.com/office/drawing/2014/main" xmlns="" val="3108835384"/>
                    </a:ext>
                  </a:extLst>
                </a:gridCol>
                <a:gridCol w="941622">
                  <a:extLst>
                    <a:ext uri="{9D8B030D-6E8A-4147-A177-3AD203B41FA5}">
                      <a16:colId xmlns:a16="http://schemas.microsoft.com/office/drawing/2014/main" xmlns="" val="358475655"/>
                    </a:ext>
                  </a:extLst>
                </a:gridCol>
                <a:gridCol w="1086487">
                  <a:extLst>
                    <a:ext uri="{9D8B030D-6E8A-4147-A177-3AD203B41FA5}">
                      <a16:colId xmlns:a16="http://schemas.microsoft.com/office/drawing/2014/main" xmlns="" val="301851716"/>
                    </a:ext>
                  </a:extLst>
                </a:gridCol>
                <a:gridCol w="1086487">
                  <a:extLst>
                    <a:ext uri="{9D8B030D-6E8A-4147-A177-3AD203B41FA5}">
                      <a16:colId xmlns:a16="http://schemas.microsoft.com/office/drawing/2014/main" xmlns="" val="428275439"/>
                    </a:ext>
                  </a:extLst>
                </a:gridCol>
                <a:gridCol w="796757">
                  <a:extLst>
                    <a:ext uri="{9D8B030D-6E8A-4147-A177-3AD203B41FA5}">
                      <a16:colId xmlns:a16="http://schemas.microsoft.com/office/drawing/2014/main" xmlns="" val="2946066293"/>
                    </a:ext>
                  </a:extLst>
                </a:gridCol>
                <a:gridCol w="734120">
                  <a:extLst>
                    <a:ext uri="{9D8B030D-6E8A-4147-A177-3AD203B41FA5}">
                      <a16:colId xmlns:a16="http://schemas.microsoft.com/office/drawing/2014/main" xmlns="" val="1859139442"/>
                    </a:ext>
                  </a:extLst>
                </a:gridCol>
              </a:tblGrid>
              <a:tr h="70773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Классификация по разделам (подразделам) функциональной структуры </a:t>
                      </a:r>
                      <a:endParaRPr lang="ru-RU" sz="9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</a:rPr>
                        <a:t>Расходы бюджета - всего, в том числе: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</a:rPr>
                        <a:t>Расходы бюджета первоначально утвержденные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</a:rPr>
                        <a:t>Расходы бюджета уточненные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</a:rPr>
                        <a:t>Исполнено за 2021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</a:rPr>
                        <a:t>% исполнению к первоначально утвержденным значениям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</a:rPr>
                        <a:t>% исполнения к уточненным значениям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5622629"/>
                  </a:ext>
                </a:extLst>
              </a:tr>
              <a:tr h="1652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793 901 765,77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1 089 305</a:t>
                      </a:r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996,08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1 059 847 803,21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133,5%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97,3%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9626414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Общегосударственные вопросы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55 145 654,02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65 447 245,25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60 030 230,34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108,9%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91,7%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9584846"/>
                  </a:ext>
                </a:extLst>
              </a:tr>
              <a:tr h="29673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1 729 702,00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2 064 075,76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2 048 605,60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118,4%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99,3%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4132157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1 122 595,08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1 263 363,57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1 237 122,70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110,2%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97,9%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29867207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24 843 104,00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25 916 658,29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25 465 295,42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102,1%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98,3%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324247929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Судебная система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14 600,00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14 600,00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14 600,00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4079726777"/>
                  </a:ext>
                </a:extLst>
              </a:tr>
              <a:tr h="277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10 891 754,92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11 634 526,27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11 264 690,75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103,4%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96,8%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592089136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Резервные фонды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1 512 280,02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795 980,37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145290665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Другие общегосударственные вопросы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15 031 618,00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23 758 040,99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19 999 915,87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133,1%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84,2%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878503143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0200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Национальная оборона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1 220 300,00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1 220 300,00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1 220 300,00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6032256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0203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Мобилизационная и вневойсковая подготовка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1 220 300,0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1 220 300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1 220 300,00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363935595"/>
                  </a:ext>
                </a:extLst>
              </a:tr>
              <a:tr h="19707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0300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5 200 869,00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5 059 408,54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4 696 080,00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90,3%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92,8%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99880419"/>
                  </a:ext>
                </a:extLst>
              </a:tr>
              <a:tr h="20335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0309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5 200 869,00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5 059 408,54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4 696 080,00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92,8%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015823536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144 296 150,00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211 830 286,54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206 448 837,86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143,1%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97,5%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16093775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Общеэкономические вопросы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252 700,00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252 700,00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252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700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814577749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Сельское хозяйство и рыболовство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137 367 600,00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174 426 766,58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174 362 980,46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126,9%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548556163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Транспорт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100 000,00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1 800 000,00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1 800 000,00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902184978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Дорожное хозяйство (дорожные фонды)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3 429 400,00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29 317 706,71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24 023 000,17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700,5%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81,9%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4047617418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Связь и информатика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886 450,00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590 003,72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589 943,72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66,6%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232810109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2 260 000,00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5 443 109,53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5 420 213,51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239,8%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99,6%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888706129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23 540 082,82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122 787 417,12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113 049 366,16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480,2%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92,1%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75082059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Жилищное хозяйство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2 003 367,00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67 241 023,50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58 886 190,63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2939,4%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87,6%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17469629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Коммунальное хозяйство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8 635 000,00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42 623 251,46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41 348 274,67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478,8%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547747454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Благоустройство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6 873 109,82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5 963 499,36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5 856 048,36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85,2%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905208881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6 028 606,00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6 959 642,80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6 958 852,50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115,4%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342151523"/>
                  </a:ext>
                </a:extLst>
              </a:tr>
            </a:tbl>
          </a:graphicData>
        </a:graphic>
      </p:graphicFrame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DC1FBF13-C8C1-41C2-B782-DE81831A4968}"/>
              </a:ext>
            </a:extLst>
          </p:cNvPr>
          <p:cNvSpPr/>
          <p:nvPr/>
        </p:nvSpPr>
        <p:spPr>
          <a:xfrm>
            <a:off x="8110130" y="6408665"/>
            <a:ext cx="864096" cy="409929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21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299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73" y="75791"/>
            <a:ext cx="8942705" cy="544897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1800" b="1" i="1" dirty="0">
                <a:solidFill>
                  <a:schemeClr val="tx1"/>
                </a:solidFill>
              </a:rPr>
              <a:t>Анализ исполнения РАСХОДОВ БЮДЖЕТА 2021 года </a:t>
            </a:r>
            <a:br>
              <a:rPr lang="ru-RU" sz="1800" b="1" i="1" dirty="0">
                <a:solidFill>
                  <a:schemeClr val="tx1"/>
                </a:solidFill>
              </a:rPr>
            </a:br>
            <a:r>
              <a:rPr lang="ru-RU" sz="1800" b="1" i="1" dirty="0">
                <a:solidFill>
                  <a:schemeClr val="tx1"/>
                </a:solidFill>
              </a:rPr>
              <a:t>по разделам (подразделам) функциональной структуры          </a:t>
            </a:r>
            <a:r>
              <a:rPr lang="ru-RU" sz="1200" b="1" i="1" dirty="0">
                <a:solidFill>
                  <a:schemeClr val="tx1"/>
                </a:solidFill>
              </a:rPr>
              <a:t>стр.2</a:t>
            </a: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xmlns="" id="{57D496BC-037E-4808-AC8C-6D6369CCFAE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9706" y="727075"/>
          <a:ext cx="8856663" cy="5980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" name="Овал 33"/>
          <p:cNvSpPr/>
          <p:nvPr/>
        </p:nvSpPr>
        <p:spPr>
          <a:xfrm>
            <a:off x="8083032" y="6427995"/>
            <a:ext cx="864096" cy="400881"/>
          </a:xfrm>
          <a:prstGeom prst="ellipse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88334E3C-7B0E-40A7-837C-7B5D7391E8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314410"/>
              </p:ext>
            </p:extLst>
          </p:nvPr>
        </p:nvGraphicFramePr>
        <p:xfrm>
          <a:off x="108028" y="1008581"/>
          <a:ext cx="8856663" cy="5278970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782029">
                  <a:extLst>
                    <a:ext uri="{9D8B030D-6E8A-4147-A177-3AD203B41FA5}">
                      <a16:colId xmlns:a16="http://schemas.microsoft.com/office/drawing/2014/main" xmlns="" val="2154414122"/>
                    </a:ext>
                  </a:extLst>
                </a:gridCol>
                <a:gridCol w="3456384">
                  <a:extLst>
                    <a:ext uri="{9D8B030D-6E8A-4147-A177-3AD203B41FA5}">
                      <a16:colId xmlns:a16="http://schemas.microsoft.com/office/drawing/2014/main" xmlns="" val="3108835384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358475655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301851716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428275439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2946066293"/>
                    </a:ext>
                  </a:extLst>
                </a:gridCol>
                <a:gridCol w="729818">
                  <a:extLst>
                    <a:ext uri="{9D8B030D-6E8A-4147-A177-3AD203B41FA5}">
                      <a16:colId xmlns:a16="http://schemas.microsoft.com/office/drawing/2014/main" xmlns="" val="1859139442"/>
                    </a:ext>
                  </a:extLst>
                </a:gridCol>
              </a:tblGrid>
              <a:tr h="7132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Классификация по разделам (подразделам) функциональной структуры 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Расходы бюджета - всего, в том числе: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Расходы бюджета первоначально утвержденные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Расходы бюджета уточненные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Исполнено за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</a:rPr>
                        <a:t>% исполнению к первоначально утвержденным значениям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</a:rPr>
                        <a:t>% исполнения к уточненным значениям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5622629"/>
                  </a:ext>
                </a:extLst>
              </a:tr>
              <a:tr h="1724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793 901 765,77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1 089 305 996,08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1 059 847 803,21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133,5%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97,3%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9626414"/>
                  </a:ext>
                </a:extLst>
              </a:tr>
              <a:tr h="1665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Охрана окружающей среды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555 100,00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9584846"/>
                  </a:ext>
                </a:extLst>
              </a:tr>
              <a:tr h="1663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Сбор, удаление отходов и очистка сточных вод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555 100,00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41321573"/>
                  </a:ext>
                </a:extLst>
              </a:tr>
              <a:tr h="1663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Образование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425 673 020,00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456 841 814,32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452 577 684,99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106,3%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99,1%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92089136"/>
                  </a:ext>
                </a:extLst>
              </a:tr>
              <a:tr h="1665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Дошкольное образование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129 022 465,00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136 943 913,82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136 840 513,56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106,1%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99,9%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145290665"/>
                  </a:ext>
                </a:extLst>
              </a:tr>
              <a:tr h="1665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Общее образование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226 926 049,00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250 681 332,57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246 906 258,98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108,8%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878503143"/>
                  </a:ext>
                </a:extLst>
              </a:tr>
              <a:tr h="1665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Дополнительное образование детей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32 424 599,00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34 564 639,00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34 477 435,90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99,7%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766032256"/>
                  </a:ext>
                </a:extLst>
              </a:tr>
              <a:tr h="1665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Молодежная политика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6 178 532,00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4 845 496,21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4 817 831,35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99,4%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363935595"/>
                  </a:ext>
                </a:extLst>
              </a:tr>
              <a:tr h="1663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Другие вопросы в области образования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31 121 375,00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29 806 432,72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29 535 645,20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99,1%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799880419"/>
                  </a:ext>
                </a:extLst>
              </a:tr>
              <a:tr h="1663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Культура, кинематография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64 517 402,93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98 647 210,27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95 677 952,52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148,3%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97,0%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15823536"/>
                  </a:ext>
                </a:extLst>
              </a:tr>
              <a:tr h="1665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Культура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64 517 402,93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98 647 210,27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95 677 952,52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148,3%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016093775"/>
                  </a:ext>
                </a:extLst>
              </a:tr>
              <a:tr h="1663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Социальная политика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27 452 012,00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70 059 988,92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69 163 077,67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251,9%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98,7%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02184978"/>
                  </a:ext>
                </a:extLst>
              </a:tr>
              <a:tr h="1665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Пенсионное обеспечение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8 675 312,00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8 100 257,28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7 698 446,78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88,7%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4047617418"/>
                  </a:ext>
                </a:extLst>
              </a:tr>
              <a:tr h="1665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Социальное обеспечение населения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2 227 000,00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43 025 858,64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42 917 727,62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1927,2%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99,7%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232810109"/>
                  </a:ext>
                </a:extLst>
              </a:tr>
              <a:tr h="1665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Охрана семьи и детства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16 089 700,00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18 473 873,00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18 086 903,27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112,4%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97,9%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888706129"/>
                  </a:ext>
                </a:extLst>
              </a:tr>
              <a:tr h="1665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Другие вопросы в области социальной политики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460 000,00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460 000,00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460 000,00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454366410"/>
                  </a:ext>
                </a:extLst>
              </a:tr>
              <a:tr h="1665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1 145 700,00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3 722 567,84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3 433 016,39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299,6%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92,2%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23191370"/>
                  </a:ext>
                </a:extLst>
              </a:tr>
              <a:tr h="1884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Массовый спорт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1 145 700,00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3 722 567,84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3 433 016,39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299,6%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92,2%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731823311"/>
                  </a:ext>
                </a:extLst>
              </a:tr>
              <a:tr h="1665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Средства массовой информации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2 051 670,00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2 151 670,00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2 013 170,00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98,1%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93,6%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5856283"/>
                  </a:ext>
                </a:extLst>
              </a:tr>
              <a:tr h="1665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Периодическая печать и издательства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2 051 670,00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2 151 670,00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2 013 170,00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93,6%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310249870"/>
                  </a:ext>
                </a:extLst>
              </a:tr>
              <a:tr h="1665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Обслуживание государственного (муниципального) долга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5 700,00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1 435,34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1 435,34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25,2%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5855195"/>
                  </a:ext>
                </a:extLst>
              </a:tr>
              <a:tr h="29163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Обслуживание государственного внутреннего и муниципального долга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5 700,00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1 435,34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1 435,34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861401685"/>
                  </a:ext>
                </a:extLst>
              </a:tr>
              <a:tr h="29163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43 098 105,00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51 536 651,94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51 536 651,94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119,6%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52898630"/>
                  </a:ext>
                </a:extLst>
              </a:tr>
              <a:tr h="29163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31 012 646,00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31 012 646,00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31 012 646,00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302904813"/>
                  </a:ext>
                </a:extLst>
              </a:tr>
              <a:tr h="1665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12 085 459,00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20 524 005,94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20 524 005,94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169,8%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085149462"/>
                  </a:ext>
                </a:extLst>
              </a:tr>
            </a:tbl>
          </a:graphicData>
        </a:graphic>
      </p:graphicFrame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343CA041-6CCF-44E4-AD75-FD2E342E66C4}"/>
              </a:ext>
            </a:extLst>
          </p:cNvPr>
          <p:cNvSpPr/>
          <p:nvPr/>
        </p:nvSpPr>
        <p:spPr>
          <a:xfrm>
            <a:off x="8110130" y="6408665"/>
            <a:ext cx="864096" cy="409929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5448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chemeClr val="bg1"/>
            </a:gs>
            <a:gs pos="96000">
              <a:schemeClr val="accent2">
                <a:lumMod val="40000"/>
                <a:lumOff val="60000"/>
              </a:schemeClr>
            </a:gs>
            <a:gs pos="100000">
              <a:schemeClr val="accent2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016" y="44624"/>
            <a:ext cx="8912184" cy="792088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b="1" i="1" dirty="0">
                <a:solidFill>
                  <a:schemeClr val="tx1"/>
                </a:solidFill>
              </a:rPr>
              <a:t>Сколько средств местного бюджета </a:t>
            </a:r>
            <a:br>
              <a:rPr lang="ru-RU" sz="2800" b="1" i="1" dirty="0">
                <a:solidFill>
                  <a:schemeClr val="tx1"/>
                </a:solidFill>
              </a:rPr>
            </a:br>
            <a:r>
              <a:rPr lang="ru-RU" sz="2800" b="1" i="1" dirty="0">
                <a:solidFill>
                  <a:schemeClr val="tx1"/>
                </a:solidFill>
              </a:rPr>
              <a:t>распределено в рамках программ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000" y="908720"/>
            <a:ext cx="8871689" cy="5760640"/>
          </a:xfrm>
          <a:noFill/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Бюджет за 2021 год </a:t>
            </a:r>
            <a:r>
              <a:rPr lang="ru-RU" b="1" dirty="0"/>
              <a:t>- ПРОГРАММНЫЙ БЮДЖЕТ</a:t>
            </a:r>
          </a:p>
        </p:txBody>
      </p:sp>
      <p:sp>
        <p:nvSpPr>
          <p:cNvPr id="4" name="Овал 3"/>
          <p:cNvSpPr/>
          <p:nvPr/>
        </p:nvSpPr>
        <p:spPr>
          <a:xfrm>
            <a:off x="7894569" y="6275713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57030" y="4688539"/>
            <a:ext cx="3219562" cy="648073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tx1"/>
                </a:solidFill>
              </a:rPr>
              <a:t>    </a:t>
            </a:r>
            <a:r>
              <a:rPr lang="ru-RU" sz="2800" b="1" dirty="0">
                <a:solidFill>
                  <a:schemeClr val="tx1"/>
                </a:solidFill>
              </a:rPr>
              <a:t>126 184,2 </a:t>
            </a:r>
            <a:r>
              <a:rPr lang="ru-RU" sz="2000" b="1" dirty="0" err="1">
                <a:solidFill>
                  <a:schemeClr val="tx1"/>
                </a:solidFill>
              </a:rPr>
              <a:t>тыс.руб</a:t>
            </a:r>
            <a:r>
              <a:rPr lang="ru-RU" sz="20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562152" y="1658824"/>
            <a:ext cx="4345534" cy="1145139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3200" b="1" dirty="0">
              <a:solidFill>
                <a:schemeClr val="tx1"/>
              </a:solidFill>
            </a:endParaRPr>
          </a:p>
          <a:p>
            <a:r>
              <a:rPr lang="ru-RU" sz="3600" b="1" dirty="0">
                <a:solidFill>
                  <a:schemeClr val="tx1"/>
                </a:solidFill>
              </a:rPr>
              <a:t> 933 663,6 </a:t>
            </a:r>
            <a:r>
              <a:rPr lang="ru-RU" sz="3600" b="1" dirty="0" err="1">
                <a:solidFill>
                  <a:schemeClr val="tx1"/>
                </a:solidFill>
              </a:rPr>
              <a:t>тыс.руб</a:t>
            </a:r>
            <a:r>
              <a:rPr lang="ru-RU" sz="3600" b="1" dirty="0">
                <a:solidFill>
                  <a:schemeClr val="tx1"/>
                </a:solidFill>
              </a:rPr>
              <a:t>.</a:t>
            </a:r>
          </a:p>
          <a:p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39016" y="1475310"/>
            <a:ext cx="4504992" cy="1512168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chemeClr val="tx1"/>
                </a:solidFill>
              </a:rPr>
              <a:t>Программные расходы </a:t>
            </a:r>
            <a:endParaRPr lang="ru-RU" sz="3200" dirty="0">
              <a:solidFill>
                <a:schemeClr val="tx1"/>
              </a:solidFill>
            </a:endParaRPr>
          </a:p>
          <a:p>
            <a:r>
              <a:rPr lang="ru-RU" sz="1600" dirty="0">
                <a:solidFill>
                  <a:schemeClr val="tx1"/>
                </a:solidFill>
              </a:rPr>
              <a:t>(расходы распределены исходя из необходимости достижения запланированных индикаторов и конечных результатов по итогам действия </a:t>
            </a:r>
            <a:r>
              <a:rPr lang="en-US" sz="1600" dirty="0" err="1">
                <a:solidFill>
                  <a:schemeClr val="tx1"/>
                </a:solidFill>
              </a:rPr>
              <a:t>i</a:t>
            </a:r>
            <a:r>
              <a:rPr lang="en-US" sz="1600" dirty="0">
                <a:solidFill>
                  <a:schemeClr val="tx1"/>
                </a:solidFill>
              </a:rPr>
              <a:t>-</a:t>
            </a:r>
            <a:r>
              <a:rPr lang="ru-RU" sz="1600" dirty="0">
                <a:solidFill>
                  <a:schemeClr val="tx1"/>
                </a:solidFill>
              </a:rPr>
              <a:t>программы)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95536" y="3416709"/>
            <a:ext cx="3723617" cy="953442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1"/>
              </a:solidFill>
            </a:endParaRPr>
          </a:p>
          <a:p>
            <a:r>
              <a:rPr lang="ru-RU" sz="2400" b="1" dirty="0">
                <a:solidFill>
                  <a:schemeClr val="tx1"/>
                </a:solidFill>
              </a:rPr>
              <a:t>Непрограммные расходы </a:t>
            </a:r>
            <a:endParaRPr lang="ru-RU" sz="2400" dirty="0">
              <a:solidFill>
                <a:schemeClr val="tx1"/>
              </a:solidFill>
            </a:endParaRPr>
          </a:p>
          <a:p>
            <a:r>
              <a:rPr lang="ru-RU" sz="1200" dirty="0">
                <a:solidFill>
                  <a:schemeClr val="tx1"/>
                </a:solidFill>
              </a:rPr>
              <a:t>(расходы, не вошедшие в мероприятия программ)</a:t>
            </a:r>
            <a:endParaRPr lang="ru-RU" sz="1200" b="1" dirty="0">
              <a:solidFill>
                <a:schemeClr val="tx1"/>
              </a:solidFill>
            </a:endParaRPr>
          </a:p>
          <a:p>
            <a:pPr algn="r"/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xmlns="" id="{7C9370FC-A958-4381-B033-818E890A64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8618197"/>
              </p:ext>
            </p:extLst>
          </p:nvPr>
        </p:nvGraphicFramePr>
        <p:xfrm>
          <a:off x="759208" y="2116307"/>
          <a:ext cx="8089950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455941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00" y="44624"/>
            <a:ext cx="8958400" cy="792088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b="1" i="1" dirty="0">
                <a:solidFill>
                  <a:schemeClr val="tx1"/>
                </a:solidFill>
              </a:rPr>
              <a:t>Анализ исполнения РАСХОДОВ БЮДЖЕТА 2021 года </a:t>
            </a:r>
            <a:br>
              <a:rPr lang="ru-RU" sz="2800" b="1" i="1" dirty="0">
                <a:solidFill>
                  <a:schemeClr val="tx1"/>
                </a:solidFill>
              </a:rPr>
            </a:br>
            <a:r>
              <a:rPr lang="ru-RU" sz="2800" b="1" i="1" dirty="0">
                <a:solidFill>
                  <a:schemeClr val="tx1"/>
                </a:solidFill>
              </a:rPr>
              <a:t>по программам          </a:t>
            </a:r>
            <a:r>
              <a:rPr lang="ru-RU" sz="1600" i="1" dirty="0">
                <a:solidFill>
                  <a:schemeClr val="tx1"/>
                </a:solidFill>
              </a:rPr>
              <a:t>стр.1  (руб.)</a:t>
            </a:r>
            <a:endParaRPr lang="ru-RU" sz="2800" i="1" dirty="0">
              <a:solidFill>
                <a:schemeClr val="tx1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100393" y="6294708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xmlns="" id="{9F325EAE-4C25-4AD3-ADB2-DCFE01B389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4732908"/>
              </p:ext>
            </p:extLst>
          </p:nvPr>
        </p:nvGraphicFramePr>
        <p:xfrm>
          <a:off x="385335" y="1079851"/>
          <a:ext cx="8665865" cy="5518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Объект 12">
            <a:extLst>
              <a:ext uri="{FF2B5EF4-FFF2-40B4-BE49-F238E27FC236}">
                <a16:creationId xmlns:a16="http://schemas.microsoft.com/office/drawing/2014/main" xmlns="" id="{37F9A4B3-9643-421F-AFC6-DE6B2892F1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723930"/>
              </p:ext>
            </p:extLst>
          </p:nvPr>
        </p:nvGraphicFramePr>
        <p:xfrm>
          <a:off x="164808" y="888024"/>
          <a:ext cx="8799681" cy="5838732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3759121">
                  <a:extLst>
                    <a:ext uri="{9D8B030D-6E8A-4147-A177-3AD203B41FA5}">
                      <a16:colId xmlns:a16="http://schemas.microsoft.com/office/drawing/2014/main" xmlns="" val="1012682068"/>
                    </a:ext>
                  </a:extLst>
                </a:gridCol>
                <a:gridCol w="1054706">
                  <a:extLst>
                    <a:ext uri="{9D8B030D-6E8A-4147-A177-3AD203B41FA5}">
                      <a16:colId xmlns:a16="http://schemas.microsoft.com/office/drawing/2014/main" xmlns="" val="2145506905"/>
                    </a:ext>
                  </a:extLst>
                </a:gridCol>
                <a:gridCol w="1017965">
                  <a:extLst>
                    <a:ext uri="{9D8B030D-6E8A-4147-A177-3AD203B41FA5}">
                      <a16:colId xmlns:a16="http://schemas.microsoft.com/office/drawing/2014/main" xmlns="" val="1698528153"/>
                    </a:ext>
                  </a:extLst>
                </a:gridCol>
                <a:gridCol w="992979">
                  <a:extLst>
                    <a:ext uri="{9D8B030D-6E8A-4147-A177-3AD203B41FA5}">
                      <a16:colId xmlns:a16="http://schemas.microsoft.com/office/drawing/2014/main" xmlns="" val="4029299113"/>
                    </a:ext>
                  </a:extLst>
                </a:gridCol>
                <a:gridCol w="777148">
                  <a:extLst>
                    <a:ext uri="{9D8B030D-6E8A-4147-A177-3AD203B41FA5}">
                      <a16:colId xmlns:a16="http://schemas.microsoft.com/office/drawing/2014/main" xmlns="" val="1683430137"/>
                    </a:ext>
                  </a:extLst>
                </a:gridCol>
                <a:gridCol w="621698">
                  <a:extLst>
                    <a:ext uri="{9D8B030D-6E8A-4147-A177-3AD203B41FA5}">
                      <a16:colId xmlns:a16="http://schemas.microsoft.com/office/drawing/2014/main" xmlns="" val="169115481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25735547"/>
                    </a:ext>
                  </a:extLst>
                </a:gridCol>
              </a:tblGrid>
              <a:tr h="5079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Наименование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Расходы бюджета первоначально утвержденные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Расходы бюджета уточненные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Исполнено за 2021 год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% исполнения к первоначальному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% исполнения к уточненному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доля в общих расходах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91029865"/>
                  </a:ext>
                </a:extLst>
              </a:tr>
              <a:tr h="1717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Итого программные расходы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792 824 792,77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958</a:t>
                      </a:r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613 046,43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933 663 603,16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117,8%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97,4%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88,1%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53694095"/>
                  </a:ext>
                </a:extLst>
              </a:tr>
              <a:tr h="477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"Развитие образования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414 850 077,00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440 069 848,64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435 535 950,00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41,1%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4063919513"/>
                  </a:ext>
                </a:extLst>
              </a:tr>
              <a:tr h="3217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Государственная программа "Социальная поддержка граждан Нижегородской области"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863 900,00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631 750,00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631 750,00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882472297"/>
                  </a:ext>
                </a:extLst>
              </a:tr>
              <a:tr h="477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Государственная программа "Обеспечение населения Нижегородской области качественными услугами в сфере жилищно-коммунального хозяйства"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555 100,00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834951906"/>
                  </a:ext>
                </a:extLst>
              </a:tr>
              <a:tr h="5432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"Организация оплачиваемых общественных работ и временного трудоустройства на территории Дальнеконстантиновского муниципального района"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252 700,00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252 700,00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252 700,00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887852366"/>
                  </a:ext>
                </a:extLst>
              </a:tr>
              <a:tr h="3217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Государственная программа "Охрана окружающей среды Нижегородской области"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365 000,00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924590630"/>
                  </a:ext>
                </a:extLst>
              </a:tr>
              <a:tr h="3231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"Развитие культуры и туризма в Дальнеконстантиновском муниципальном районе"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63 547 402,93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63 673 890,97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63 673 326,26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622135040"/>
                  </a:ext>
                </a:extLst>
              </a:tr>
              <a:tr h="3217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Государственная программа "Информационное общество Нижегородской области"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212 000,00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128 700,00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128 640,00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293846278"/>
                  </a:ext>
                </a:extLst>
              </a:tr>
              <a:tr h="477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"Развитие физической культуры, спорта, молодёжной политики и патриотическое воспитание граждан Дальнеконстантиновского муниципального района"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1 760 832,00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1 520 237,63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1 516 256,93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523373250"/>
                  </a:ext>
                </a:extLst>
              </a:tr>
              <a:tr h="477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«Развитие агропромышленного комплекса Дальнеконстантиновского муниципального района Нижегородской области»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136 910</a:t>
                      </a:r>
                      <a:r>
                        <a:rPr lang="ru-RU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800,00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173 878 187,10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137 875 594,99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16,4%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681696816"/>
                  </a:ext>
                </a:extLst>
              </a:tr>
              <a:tr h="477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"Повышение качества жизни населения Дальнеконстантиновского муниципального района Нижегородской области на 2019-2024 годы"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37 178 645,82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153 866 399,32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138 308 971,32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372,0%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4049914383"/>
                  </a:ext>
                </a:extLst>
              </a:tr>
              <a:tr h="477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"Управление муниципальной собственностью Дальнеконстантиновского муниципального района Нижегородской области"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3 210 050,00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7 670 155,81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5 687 259,39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177,2%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907265053"/>
                  </a:ext>
                </a:extLst>
              </a:tr>
              <a:tr h="4402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"Управление муниципальными финансами Дальнеконстантиновского муниципального района"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60 477 024,02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72 349 993,45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70 249 567,57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116,2%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6,6%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3800903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07049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00" y="44624"/>
            <a:ext cx="8958400" cy="792088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b="1" i="1" dirty="0">
                <a:solidFill>
                  <a:schemeClr val="tx1"/>
                </a:solidFill>
              </a:rPr>
              <a:t>Анализ исполнения РАСХОДОВ БЮДЖЕТА 2021 года </a:t>
            </a:r>
            <a:br>
              <a:rPr lang="ru-RU" sz="2800" b="1" i="1" dirty="0">
                <a:solidFill>
                  <a:schemeClr val="tx1"/>
                </a:solidFill>
              </a:rPr>
            </a:br>
            <a:r>
              <a:rPr lang="ru-RU" sz="2800" b="1" i="1" dirty="0">
                <a:solidFill>
                  <a:schemeClr val="tx1"/>
                </a:solidFill>
              </a:rPr>
              <a:t>по программам      </a:t>
            </a:r>
            <a:r>
              <a:rPr lang="ru-RU" sz="1600" b="1" i="1" dirty="0">
                <a:solidFill>
                  <a:schemeClr val="tx1"/>
                </a:solidFill>
              </a:rPr>
              <a:t>стр.2  (руб.)</a:t>
            </a:r>
            <a:endParaRPr lang="ru-RU" sz="2800" b="1" i="1" dirty="0">
              <a:solidFill>
                <a:schemeClr val="tx1"/>
              </a:solidFill>
            </a:endParaRP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xmlns="" id="{9F325EAE-4C25-4AD3-ADB2-DCFE01B389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7643830"/>
              </p:ext>
            </p:extLst>
          </p:nvPr>
        </p:nvGraphicFramePr>
        <p:xfrm>
          <a:off x="92801" y="1150575"/>
          <a:ext cx="8871686" cy="5518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Объект 12">
            <a:extLst>
              <a:ext uri="{FF2B5EF4-FFF2-40B4-BE49-F238E27FC236}">
                <a16:creationId xmlns:a16="http://schemas.microsoft.com/office/drawing/2014/main" xmlns="" id="{37F9A4B3-9643-421F-AFC6-DE6B2892F1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9959703"/>
              </p:ext>
            </p:extLst>
          </p:nvPr>
        </p:nvGraphicFramePr>
        <p:xfrm>
          <a:off x="92800" y="975000"/>
          <a:ext cx="8871687" cy="5219252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3759119">
                  <a:extLst>
                    <a:ext uri="{9D8B030D-6E8A-4147-A177-3AD203B41FA5}">
                      <a16:colId xmlns:a16="http://schemas.microsoft.com/office/drawing/2014/main" xmlns="" val="1012682068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145506905"/>
                    </a:ext>
                  </a:extLst>
                </a:gridCol>
                <a:gridCol w="1080121">
                  <a:extLst>
                    <a:ext uri="{9D8B030D-6E8A-4147-A177-3AD203B41FA5}">
                      <a16:colId xmlns:a16="http://schemas.microsoft.com/office/drawing/2014/main" xmlns="" val="169852815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402929911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1683430137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1691154813"/>
                    </a:ext>
                  </a:extLst>
                </a:gridCol>
                <a:gridCol w="720079">
                  <a:extLst>
                    <a:ext uri="{9D8B030D-6E8A-4147-A177-3AD203B41FA5}">
                      <a16:colId xmlns:a16="http://schemas.microsoft.com/office/drawing/2014/main" xmlns="" val="225735547"/>
                    </a:ext>
                  </a:extLst>
                </a:gridCol>
              </a:tblGrid>
              <a:tr h="5382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Наименование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Расходы бюджета первоначально утвержденные</a:t>
                      </a:r>
                      <a:endParaRPr lang="ru-RU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Расходы бюджета уточненные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Исполнено за 2021 год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% исполнения к первоначальному</a:t>
                      </a:r>
                      <a:endParaRPr lang="ru-RU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% исполнения к уточненному</a:t>
                      </a:r>
                      <a:endParaRPr lang="ru-RU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доля в общих расходах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91029865"/>
                  </a:ext>
                </a:extLst>
              </a:tr>
              <a:tr h="1819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ВСЕГО ПРОГРАММНЫХ РАСХОДОВ</a:t>
                      </a:r>
                      <a:endParaRPr lang="ru-RU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792 824 792,77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958</a:t>
                      </a:r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613 046,43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933 663 603,16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117,8%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97,4%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88,1%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53694095"/>
                  </a:ext>
                </a:extLst>
              </a:tr>
              <a:tr h="4783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"Развитие и поддержка малого и среднего предпринимательства в Дальнеконстантиновском муниципальном районе"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1 230 000,00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1 230 000,00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1 229 909,40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4063919513"/>
                  </a:ext>
                </a:extLst>
              </a:tr>
              <a:tr h="3221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"Развитие  кадрового потенциала учреждений (организаций) здравоохранения, образования, культуры и спорта Дальнеконстантиновского муниципального района"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900 000,00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900 000,00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900 000,00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882472297"/>
                  </a:ext>
                </a:extLst>
              </a:tr>
              <a:tr h="5143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"Обеспечение безопасности населения на территории Дальнеконстантиновского муниципального района Нижегородской области 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961 300,00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607 792,72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479 112,72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49,8%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78,8%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887852366"/>
                  </a:ext>
                </a:extLst>
              </a:tr>
              <a:tr h="3221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"Комплексные меры противодействия злоупотреблению наркотиками и их незаконному обороту в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Дальнеконстантиновском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муниципальном районе"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47 700,00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45 500,00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924590630"/>
                  </a:ext>
                </a:extLst>
              </a:tr>
              <a:tr h="4783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"Профилактика безнадзорности, правонарушений, групповой и повторной преступности, употребления алкогольной продукции несовершеннолетними на территории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130 375,32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130 374,90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622135040"/>
                  </a:ext>
                </a:extLst>
              </a:tr>
              <a:tr h="3221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"Развитие муниципальной службы в Дальнеконстантиновском муниципальном районе Нижегородской области"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25 734 750,00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28 030 104,47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27 408 478,68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106,5%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293846278"/>
                  </a:ext>
                </a:extLst>
              </a:tr>
              <a:tr h="4717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"Повышение безопасности дорожного движения в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Дальнеконстантиновском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муниципальном районе"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523373250"/>
                  </a:ext>
                </a:extLst>
              </a:tr>
              <a:tr h="4783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Муниципальная программа «Поддержка и развитие дополнительного образования детей Дальнеконстантиновского муниципального  района в области общего художественно-эстетического образования на 2018–2022 годы»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13 510 211,00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13 510 211,00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13 510 211,00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681696816"/>
                  </a:ext>
                </a:extLst>
              </a:tr>
            </a:tbl>
          </a:graphicData>
        </a:graphic>
      </p:graphicFrame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3ACA60F6-BD2B-4BB2-B87C-DA8ACE2ADEC1}"/>
              </a:ext>
            </a:extLst>
          </p:cNvPr>
          <p:cNvSpPr/>
          <p:nvPr/>
        </p:nvSpPr>
        <p:spPr>
          <a:xfrm>
            <a:off x="8187103" y="6381328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6643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ьная выноска 11"/>
          <p:cNvSpPr/>
          <p:nvPr/>
        </p:nvSpPr>
        <p:spPr>
          <a:xfrm>
            <a:off x="971600" y="1172799"/>
            <a:ext cx="4176463" cy="2049799"/>
          </a:xfrm>
          <a:prstGeom prst="wedgeEllipseCallout">
            <a:avLst>
              <a:gd name="adj1" fmla="val 61917"/>
              <a:gd name="adj2" fmla="val -26820"/>
            </a:avLst>
          </a:prstGeom>
          <a:solidFill>
            <a:srgbClr val="CCFF99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just"/>
            <a:r>
              <a:rPr lang="ru-RU" sz="1000" b="1" u="sng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Цель муниципальной программы 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– формирование на территории </a:t>
            </a:r>
            <a:r>
              <a:rPr lang="ru-RU" sz="10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Дальнеконстантиновского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муниципального района Нижегородской области образовательной системы, обеспечивающей доступность качественного образования, отвечающего потребностям развития муниципального образования и каждого гражданина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69FF65C1-DD32-411C-B183-80B7EB567D95}"/>
              </a:ext>
            </a:extLst>
          </p:cNvPr>
          <p:cNvSpPr/>
          <p:nvPr/>
        </p:nvSpPr>
        <p:spPr>
          <a:xfrm>
            <a:off x="116769" y="6448545"/>
            <a:ext cx="8927185" cy="276999"/>
          </a:xfrm>
          <a:prstGeom prst="rect">
            <a:avLst/>
          </a:prstGeom>
          <a:gradFill flip="none" rotWithShape="1">
            <a:gsLst>
              <a:gs pos="12000">
                <a:schemeClr val="accent2">
                  <a:lumMod val="40000"/>
                  <a:lumOff val="60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27000">
                <a:schemeClr val="accent2">
                  <a:lumMod val="20000"/>
                  <a:lumOff val="80000"/>
                </a:schemeClr>
              </a:gs>
              <a:gs pos="76000">
                <a:schemeClr val="bg1"/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sz="12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7" name="Овальная выноска 11">
            <a:extLst>
              <a:ext uri="{FF2B5EF4-FFF2-40B4-BE49-F238E27FC236}">
                <a16:creationId xmlns:a16="http://schemas.microsoft.com/office/drawing/2014/main" xmlns="" id="{88113B4A-6077-4BDB-A094-5259D25F21AB}"/>
              </a:ext>
            </a:extLst>
          </p:cNvPr>
          <p:cNvSpPr/>
          <p:nvPr/>
        </p:nvSpPr>
        <p:spPr>
          <a:xfrm>
            <a:off x="5560548" y="2516079"/>
            <a:ext cx="3483406" cy="2880321"/>
          </a:xfrm>
          <a:prstGeom prst="wedgeEllipseCallout">
            <a:avLst>
              <a:gd name="adj1" fmla="val -46172"/>
              <a:gd name="adj2" fmla="val -73889"/>
            </a:avLst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9A31C540-DA64-4077-9FA6-A192BE105FA2}"/>
              </a:ext>
            </a:extLst>
          </p:cNvPr>
          <p:cNvSpPr txBox="1"/>
          <p:nvPr/>
        </p:nvSpPr>
        <p:spPr>
          <a:xfrm>
            <a:off x="5723246" y="2562227"/>
            <a:ext cx="315801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u="sng" dirty="0"/>
              <a:t>МЕРОПРИЯТИЯ МП </a:t>
            </a:r>
          </a:p>
          <a:p>
            <a:pPr algn="ctr"/>
            <a:r>
              <a:rPr lang="ru-RU" sz="1200" b="1" dirty="0"/>
              <a:t>- Организация услуги </a:t>
            </a:r>
          </a:p>
          <a:p>
            <a:pPr algn="ctr"/>
            <a:r>
              <a:rPr lang="ru-RU" sz="1200" b="1" dirty="0"/>
              <a:t>- Материально-техническое обеспечение  </a:t>
            </a:r>
          </a:p>
          <a:p>
            <a:pPr algn="ctr"/>
            <a:r>
              <a:rPr lang="ru-RU" sz="1200" b="1" dirty="0"/>
              <a:t>- Создание условий для безопасного функционирования </a:t>
            </a:r>
          </a:p>
          <a:p>
            <a:pPr algn="ctr"/>
            <a:r>
              <a:rPr lang="ru-RU" sz="1200" b="1" dirty="0"/>
              <a:t>- Организация доставки детей </a:t>
            </a:r>
          </a:p>
          <a:p>
            <a:pPr algn="ctr"/>
            <a:r>
              <a:rPr lang="ru-RU" sz="1200" b="1" dirty="0"/>
              <a:t>- Проведение мероприятий, конференций, конкурсов, смотров, олимпиад  </a:t>
            </a:r>
          </a:p>
          <a:p>
            <a:pPr algn="ctr"/>
            <a:r>
              <a:rPr lang="ru-RU" sz="1200" b="1" dirty="0"/>
              <a:t>- Осуществление управления образовательными организациями</a:t>
            </a:r>
          </a:p>
          <a:p>
            <a:pPr algn="ctr"/>
            <a:r>
              <a:rPr lang="ru-RU" sz="1200" b="1" dirty="0"/>
              <a:t>- Организация отдыха и оздоровления детей в каникулярный период</a:t>
            </a:r>
          </a:p>
          <a:p>
            <a:pPr algn="ctr"/>
            <a:r>
              <a:rPr lang="ru-RU" sz="1200" b="1" dirty="0"/>
              <a:t>-  Мероприятия по организации аттестации педагогических работников</a:t>
            </a:r>
          </a:p>
          <a:p>
            <a:pPr algn="ctr"/>
            <a:r>
              <a:rPr lang="ru-RU" sz="1200" b="1" dirty="0"/>
              <a:t>- Мероприятия по организации социально-правовой защиты детей</a:t>
            </a:r>
          </a:p>
          <a:p>
            <a:pPr algn="ctr"/>
            <a:r>
              <a:rPr lang="ru-RU" sz="1200" b="1" dirty="0"/>
              <a:t>- Услуги по обеспечению содержаний зданий  и сооружений, осуществление бухгалтерского обслуживания ОО</a:t>
            </a:r>
            <a:endParaRPr lang="ru-RU" sz="12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936D1F60-B2DF-4D17-A961-78D9D93223E8}"/>
              </a:ext>
            </a:extLst>
          </p:cNvPr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9186">
            <a:off x="194161" y="1782754"/>
            <a:ext cx="1295184" cy="1097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Овал 15">
            <a:extLst>
              <a:ext uri="{FF2B5EF4-FFF2-40B4-BE49-F238E27FC236}">
                <a16:creationId xmlns:a16="http://schemas.microsoft.com/office/drawing/2014/main" xmlns="" id="{B1FBBFF9-B7AA-45DF-ADC7-D6651121799B}"/>
              </a:ext>
            </a:extLst>
          </p:cNvPr>
          <p:cNvSpPr/>
          <p:nvPr/>
        </p:nvSpPr>
        <p:spPr>
          <a:xfrm>
            <a:off x="1115616" y="3793039"/>
            <a:ext cx="3995223" cy="3037973"/>
          </a:xfrm>
          <a:prstGeom prst="ellipse">
            <a:avLst/>
          </a:prstGeom>
          <a:solidFill>
            <a:srgbClr val="CCFF99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xmlns="" id="{854424EA-1998-4B84-8B34-7E78DD895F90}"/>
              </a:ext>
            </a:extLst>
          </p:cNvPr>
          <p:cNvSpPr/>
          <p:nvPr/>
        </p:nvSpPr>
        <p:spPr>
          <a:xfrm>
            <a:off x="8107781" y="6307051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26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D6EDFCCC-0A66-4343-9987-FAB480413805}"/>
              </a:ext>
            </a:extLst>
          </p:cNvPr>
          <p:cNvPicPr/>
          <p:nvPr/>
        </p:nvPicPr>
        <p:blipFill rotWithShape="1">
          <a:blip r:embed="rId3" cstate="print"/>
          <a:srcRect l="14270" t="49105" r="36986" b="25241"/>
          <a:stretch/>
        </p:blipFill>
        <p:spPr bwMode="auto">
          <a:xfrm>
            <a:off x="179513" y="2968101"/>
            <a:ext cx="3744416" cy="7800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72DA8A51-9F7D-4A0F-9521-B3D110D6E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xmlns="" id="{D8EF2C9D-4FA0-4898-8992-FE18590DD7BE}"/>
              </a:ext>
            </a:extLst>
          </p:cNvPr>
          <p:cNvSpPr txBox="1">
            <a:spLocks/>
          </p:cNvSpPr>
          <p:nvPr/>
        </p:nvSpPr>
        <p:spPr>
          <a:xfrm>
            <a:off x="179512" y="118900"/>
            <a:ext cx="8784976" cy="132792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>МП</a:t>
            </a:r>
            <a:r>
              <a:rPr lang="ru-RU" sz="1800" b="1" dirty="0"/>
              <a:t> </a:t>
            </a:r>
            <a:r>
              <a:rPr lang="ru-RU" sz="2400" b="1" dirty="0"/>
              <a:t>«Развитие образования Дальнеконстантиновского муниципального района Нижегородской области» </a:t>
            </a:r>
            <a:r>
              <a:rPr lang="ru-RU" sz="1600" dirty="0"/>
              <a:t>(утверждена постановлением администрации Дальнеконстантиновского муниципального района Нижегородской области от 16.10.2014 года  № 1227) 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xmlns="" id="{7BD76917-B420-400F-A1FA-B92F299B4F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4630751"/>
              </p:ext>
            </p:extLst>
          </p:nvPr>
        </p:nvGraphicFramePr>
        <p:xfrm>
          <a:off x="313695" y="3652063"/>
          <a:ext cx="5103348" cy="3154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435423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78" y="71247"/>
            <a:ext cx="9033622" cy="693457"/>
          </a:xfr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800" b="1" dirty="0"/>
              <a:t>МП «Развитие образования Дальнеконстантиновского муниципального района Нижегородской области»</a:t>
            </a: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E5309AB3-F586-4690-92B0-6DEE9C9E3BC9}"/>
              </a:ext>
            </a:extLst>
          </p:cNvPr>
          <p:cNvSpPr/>
          <p:nvPr/>
        </p:nvSpPr>
        <p:spPr>
          <a:xfrm>
            <a:off x="55189" y="6501192"/>
            <a:ext cx="903362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ru-RU" sz="1100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335143E5-0AFF-4CD2-9904-A606D78C31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51721"/>
              </p:ext>
            </p:extLst>
          </p:nvPr>
        </p:nvGraphicFramePr>
        <p:xfrm>
          <a:off x="55189" y="801169"/>
          <a:ext cx="9033621" cy="2107750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5351898">
                  <a:extLst>
                    <a:ext uri="{9D8B030D-6E8A-4147-A177-3AD203B41FA5}">
                      <a16:colId xmlns:a16="http://schemas.microsoft.com/office/drawing/2014/main" xmlns="" val="4233350428"/>
                    </a:ext>
                  </a:extLst>
                </a:gridCol>
                <a:gridCol w="1589355">
                  <a:extLst>
                    <a:ext uri="{9D8B030D-6E8A-4147-A177-3AD203B41FA5}">
                      <a16:colId xmlns:a16="http://schemas.microsoft.com/office/drawing/2014/main" xmlns="" val="3954162383"/>
                    </a:ext>
                  </a:extLst>
                </a:gridCol>
                <a:gridCol w="1422964">
                  <a:extLst>
                    <a:ext uri="{9D8B030D-6E8A-4147-A177-3AD203B41FA5}">
                      <a16:colId xmlns:a16="http://schemas.microsoft.com/office/drawing/2014/main" xmlns="" val="1175837634"/>
                    </a:ext>
                  </a:extLst>
                </a:gridCol>
                <a:gridCol w="669404">
                  <a:extLst>
                    <a:ext uri="{9D8B030D-6E8A-4147-A177-3AD203B41FA5}">
                      <a16:colId xmlns:a16="http://schemas.microsoft.com/office/drawing/2014/main" xmlns="" val="2556324507"/>
                    </a:ext>
                  </a:extLst>
                </a:gridCol>
              </a:tblGrid>
              <a:tr h="1959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sng" dirty="0">
                          <a:effectLst/>
                        </a:rPr>
                        <a:t>РАСХОДЫ НА РЕАЛИЗАЦИЮ: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effectLst/>
                        </a:rPr>
                        <a:t>Наименование муниципальной программы (подпрограммы)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Утвержденные бюджетные назначения, руб.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Исполнено за 2021 год, руб.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% исполнения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4351076"/>
                  </a:ext>
                </a:extLst>
              </a:tr>
              <a:tr h="2986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"Развитие образования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440 069 848,64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435 535 950,00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42032408"/>
                  </a:ext>
                </a:extLst>
              </a:tr>
              <a:tr h="160290"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"Развитие общего образования"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386 462 364,21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382 311 920,63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90383231"/>
                  </a:ext>
                </a:extLst>
              </a:tr>
              <a:tr h="198154"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"Развитие дополнительного образования и воспитания детей и молодежи"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24 347 643,44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24 234 975,90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30706598"/>
                  </a:ext>
                </a:extLst>
              </a:tr>
              <a:tr h="160290"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"Управление программой"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28 110 540,99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28 044 530,69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07052469"/>
                  </a:ext>
                </a:extLst>
              </a:tr>
              <a:tr h="452442"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"Развитие системы оценки качества образования и информационной прозрачности системы образования" в рамках Государственной программы "Развитие образования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680 600,00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626 035,30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60959511"/>
                  </a:ext>
                </a:extLst>
              </a:tr>
              <a:tr h="316524"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"Социально-правовая защита детей в Нижегородской области" в рамках Государственной программы "Развитие образования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468 700,00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318 487,48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53800146"/>
                  </a:ext>
                </a:extLst>
              </a:tr>
            </a:tbl>
          </a:graphicData>
        </a:graphic>
      </p:graphicFrame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582DAF65-A9FF-4BD5-B53D-5472BAAA18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5803664"/>
              </p:ext>
            </p:extLst>
          </p:nvPr>
        </p:nvGraphicFramePr>
        <p:xfrm>
          <a:off x="55189" y="2972817"/>
          <a:ext cx="9033622" cy="353860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34891">
                  <a:extLst>
                    <a:ext uri="{9D8B030D-6E8A-4147-A177-3AD203B41FA5}">
                      <a16:colId xmlns:a16="http://schemas.microsoft.com/office/drawing/2014/main" xmlns="" val="1570470517"/>
                    </a:ext>
                  </a:extLst>
                </a:gridCol>
                <a:gridCol w="6426692">
                  <a:extLst>
                    <a:ext uri="{9D8B030D-6E8A-4147-A177-3AD203B41FA5}">
                      <a16:colId xmlns:a16="http://schemas.microsoft.com/office/drawing/2014/main" xmlns="" val="4050014555"/>
                    </a:ext>
                  </a:extLst>
                </a:gridCol>
                <a:gridCol w="438183">
                  <a:extLst>
                    <a:ext uri="{9D8B030D-6E8A-4147-A177-3AD203B41FA5}">
                      <a16:colId xmlns:a16="http://schemas.microsoft.com/office/drawing/2014/main" xmlns="" val="487129262"/>
                    </a:ext>
                  </a:extLst>
                </a:gridCol>
                <a:gridCol w="438183">
                  <a:extLst>
                    <a:ext uri="{9D8B030D-6E8A-4147-A177-3AD203B41FA5}">
                      <a16:colId xmlns:a16="http://schemas.microsoft.com/office/drawing/2014/main" xmlns="" val="1941352761"/>
                    </a:ext>
                  </a:extLst>
                </a:gridCol>
                <a:gridCol w="438183">
                  <a:extLst>
                    <a:ext uri="{9D8B030D-6E8A-4147-A177-3AD203B41FA5}">
                      <a16:colId xmlns:a16="http://schemas.microsoft.com/office/drawing/2014/main" xmlns="" val="2545560305"/>
                    </a:ext>
                  </a:extLst>
                </a:gridCol>
                <a:gridCol w="438183">
                  <a:extLst>
                    <a:ext uri="{9D8B030D-6E8A-4147-A177-3AD203B41FA5}">
                      <a16:colId xmlns:a16="http://schemas.microsoft.com/office/drawing/2014/main" xmlns="" val="2830028874"/>
                    </a:ext>
                  </a:extLst>
                </a:gridCol>
                <a:gridCol w="619307">
                  <a:extLst>
                    <a:ext uri="{9D8B030D-6E8A-4147-A177-3AD203B41FA5}">
                      <a16:colId xmlns:a16="http://schemas.microsoft.com/office/drawing/2014/main" xmlns="" val="654776749"/>
                    </a:ext>
                  </a:extLst>
                </a:gridCol>
              </a:tblGrid>
              <a:tr h="700834">
                <a:tc row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ysClr val="windowText" lastClr="000000"/>
                          </a:solidFill>
                          <a:effectLst/>
                        </a:rPr>
                        <a:t>№</a:t>
                      </a:r>
                      <a:endParaRPr lang="ru-RU" sz="8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u="sng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sng" dirty="0">
                          <a:solidFill>
                            <a:sysClr val="windowText" lastClr="000000"/>
                          </a:solidFill>
                          <a:effectLst/>
                        </a:rPr>
                        <a:t>ИНДИКАТОРЫ МУНИЦИПАЛЬНОЙ ПРОГРАММЫ: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solidFill>
                            <a:sysClr val="windowText" lastClr="000000"/>
                          </a:solidFill>
                          <a:effectLst/>
                        </a:rPr>
                        <a:t>Индикатор достижения цели (наименование)</a:t>
                      </a:r>
                      <a:endParaRPr lang="ru-RU" sz="9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>
                          <a:solidFill>
                            <a:sysClr val="windowText" lastClr="000000"/>
                          </a:solidFill>
                          <a:effectLst/>
                        </a:rPr>
                        <a:t>Ед.изм</a:t>
                      </a:r>
                      <a:r>
                        <a:rPr lang="ru-RU" sz="800" dirty="0">
                          <a:solidFill>
                            <a:sysClr val="windowText" lastClr="000000"/>
                          </a:solidFill>
                          <a:effectLst/>
                        </a:rPr>
                        <a:t>.</a:t>
                      </a:r>
                      <a:endParaRPr lang="ru-RU" sz="8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ysClr val="windowText" lastClr="000000"/>
                          </a:solidFill>
                          <a:effectLst/>
                        </a:rPr>
                        <a:t>Значения индикатора достижения цели/ непосредственного результата муниципальной программы</a:t>
                      </a:r>
                      <a:endParaRPr lang="ru-RU" sz="8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ysClr val="windowText" lastClr="000000"/>
                          </a:solidFill>
                          <a:effectLst/>
                        </a:rPr>
                        <a:t>Обоснование отклонений значений индикатора/ непосредственного результата</a:t>
                      </a:r>
                      <a:endParaRPr lang="ru-RU" sz="8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8118613"/>
                  </a:ext>
                </a:extLst>
              </a:tr>
              <a:tr h="180396"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ysClr val="windowText" lastClr="000000"/>
                          </a:solidFill>
                          <a:effectLst/>
                        </a:rPr>
                        <a:t>Год, </a:t>
                      </a:r>
                      <a:r>
                        <a:rPr lang="ru-RU" sz="800" dirty="0" err="1">
                          <a:solidFill>
                            <a:sysClr val="windowText" lastClr="000000"/>
                          </a:solidFill>
                          <a:effectLst/>
                        </a:rPr>
                        <a:t>предшествотчетному</a:t>
                      </a:r>
                      <a:endParaRPr lang="ru-RU" sz="8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ysClr val="windowText" lastClr="000000"/>
                          </a:solidFill>
                          <a:effectLst/>
                        </a:rPr>
                        <a:t>Отчетный год</a:t>
                      </a:r>
                      <a:endParaRPr lang="ru-RU" sz="8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extLst>
                  <a:ext uri="{0D108BD9-81ED-4DB2-BD59-A6C34878D82A}">
                    <a16:rowId xmlns:a16="http://schemas.microsoft.com/office/drawing/2014/main" xmlns="" val="752726335"/>
                  </a:ext>
                </a:extLst>
              </a:tr>
              <a:tr h="378613"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ysClr val="windowText" lastClr="000000"/>
                          </a:solidFill>
                          <a:effectLst/>
                        </a:rPr>
                        <a:t>План</a:t>
                      </a:r>
                      <a:endParaRPr lang="ru-RU" sz="8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>
                          <a:solidFill>
                            <a:sysClr val="windowText" lastClr="000000"/>
                          </a:solidFill>
                          <a:effectLst/>
                        </a:rPr>
                        <a:t>Факт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55187194"/>
                  </a:ext>
                </a:extLst>
              </a:tr>
              <a:tr h="6182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среднего балла единого государственного экзамена (в расчете на 2 обязательных предмета) в 10 процентах общеобразовательных организаций с лучшими результатами единого государственного экзамена к среднему баллу единого государственного экзамена (в расчете на 2 обязательных предмета) в 10% общеобразовательных организаций с худшими результатами единого государственного экзамена 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балл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1,53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1,53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1,15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87095523"/>
                  </a:ext>
                </a:extLst>
              </a:tr>
              <a:tr h="3083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численности обучающихся  по программам  общего образования, участвующих в олимпиадах и конкурсах различного уровня, в общей численности обучающихся по программам </a:t>
                      </a: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 образования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08603207"/>
                  </a:ext>
                </a:extLst>
              </a:tr>
              <a:tr h="4964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детей в возрасте 5 – 18 лет дополнительными образовательными программами (удельный вес численности детей, получающих услуги дополнительного образования, в общей численности детей в возрасте 5 – 18 лет)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(без культуры)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97549011"/>
                  </a:ext>
                </a:extLst>
              </a:tr>
              <a:tr h="3796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педагогических работников с высшей квалификационной категорией в общей численности аттестованных педагогических работников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63877833"/>
                  </a:ext>
                </a:extLst>
              </a:tr>
              <a:tr h="46139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среднемесячной заработной платы педагогических работников муниципальных дошкольных образовательных организаций к среднемесячной заработной плате в общем образовании  муниципального  района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0129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303193"/>
                  </a:ext>
                </a:extLst>
              </a:tr>
            </a:tbl>
          </a:graphicData>
        </a:graphic>
      </p:graphicFrame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266D85A8-DBCB-4F5F-9151-FE55FF12A5EF}"/>
              </a:ext>
            </a:extLst>
          </p:cNvPr>
          <p:cNvSpPr/>
          <p:nvPr/>
        </p:nvSpPr>
        <p:spPr>
          <a:xfrm>
            <a:off x="68259" y="6496719"/>
            <a:ext cx="9033621" cy="276999"/>
          </a:xfrm>
          <a:prstGeom prst="rect">
            <a:avLst/>
          </a:prstGeom>
          <a:gradFill flip="none" rotWithShape="1">
            <a:gsLst>
              <a:gs pos="12000">
                <a:schemeClr val="accent2">
                  <a:lumMod val="40000"/>
                  <a:lumOff val="60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27000">
                <a:schemeClr val="accent2">
                  <a:lumMod val="20000"/>
                  <a:lumOff val="80000"/>
                </a:schemeClr>
              </a:gs>
              <a:gs pos="76000">
                <a:schemeClr val="bg1"/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sz="12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2339DEA-831F-4A39-BFC3-A2A26C8ADDC5}"/>
              </a:ext>
            </a:extLst>
          </p:cNvPr>
          <p:cNvPicPr/>
          <p:nvPr/>
        </p:nvPicPr>
        <p:blipFill rotWithShape="1">
          <a:blip r:embed="rId2" cstate="print"/>
          <a:srcRect l="14270" t="49105" r="36986" b="25241"/>
          <a:stretch/>
        </p:blipFill>
        <p:spPr bwMode="auto">
          <a:xfrm>
            <a:off x="323528" y="3759983"/>
            <a:ext cx="2020353" cy="4804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Овал 16">
            <a:extLst>
              <a:ext uri="{FF2B5EF4-FFF2-40B4-BE49-F238E27FC236}">
                <a16:creationId xmlns:a16="http://schemas.microsoft.com/office/drawing/2014/main" xmlns="" id="{E5F4FD28-8E5C-4E47-96DA-0E610ED52241}"/>
              </a:ext>
            </a:extLst>
          </p:cNvPr>
          <p:cNvSpPr/>
          <p:nvPr/>
        </p:nvSpPr>
        <p:spPr>
          <a:xfrm>
            <a:off x="8179858" y="6381328"/>
            <a:ext cx="864096" cy="405425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27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430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78" y="71247"/>
            <a:ext cx="9033622" cy="693457"/>
          </a:xfr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800" b="1" dirty="0"/>
              <a:t>МП «Развитие образования Дальнеконстантиновского муниципального района Нижегородской области»</a:t>
            </a: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E5309AB3-F586-4690-92B0-6DEE9C9E3BC9}"/>
              </a:ext>
            </a:extLst>
          </p:cNvPr>
          <p:cNvSpPr/>
          <p:nvPr/>
        </p:nvSpPr>
        <p:spPr>
          <a:xfrm>
            <a:off x="15999" y="791022"/>
            <a:ext cx="471601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Индикаторы муниципальной программы, </a:t>
            </a:r>
            <a:r>
              <a:rPr lang="ru-RU" sz="8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продолжение</a:t>
            </a:r>
            <a:r>
              <a:rPr lang="ru-RU" sz="11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ru-RU" sz="1100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CA06F28-A34F-41DB-A795-2A37881FD7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9" name="Объект 5">
            <a:extLst>
              <a:ext uri="{FF2B5EF4-FFF2-40B4-BE49-F238E27FC236}">
                <a16:creationId xmlns:a16="http://schemas.microsoft.com/office/drawing/2014/main" xmlns="" id="{67C0625B-7969-4AC4-A3C9-01F51D2BF4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4843080"/>
              </p:ext>
            </p:extLst>
          </p:nvPr>
        </p:nvGraphicFramePr>
        <p:xfrm>
          <a:off x="110376" y="791023"/>
          <a:ext cx="8926120" cy="5527381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85160">
                  <a:extLst>
                    <a:ext uri="{9D8B030D-6E8A-4147-A177-3AD203B41FA5}">
                      <a16:colId xmlns:a16="http://schemas.microsoft.com/office/drawing/2014/main" xmlns="" val="1570470517"/>
                    </a:ext>
                  </a:extLst>
                </a:gridCol>
                <a:gridCol w="5328592">
                  <a:extLst>
                    <a:ext uri="{9D8B030D-6E8A-4147-A177-3AD203B41FA5}">
                      <a16:colId xmlns:a16="http://schemas.microsoft.com/office/drawing/2014/main" xmlns="" val="405001455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xmlns="" val="48712926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xmlns="" val="194135276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xmlns="" val="2545560305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xmlns="" val="2830028874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xmlns="" val="654776749"/>
                    </a:ext>
                  </a:extLst>
                </a:gridCol>
              </a:tblGrid>
              <a:tr h="658933">
                <a:tc row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№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u="sng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sng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ИНДИКАТОРЫ МУНИЦИПАЛЬНОЙ ПРОГРАММЫ (продолжение 1):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Индикатор достижения цели (наименование)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Значения индикатора достижения цели/ непосредственного результата муниципальной программы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Обоснование отклонений значений индикатора/ непосредственного результата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8118613"/>
                  </a:ext>
                </a:extLst>
              </a:tr>
              <a:tr h="128233"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Год, </a:t>
                      </a:r>
                      <a:r>
                        <a:rPr lang="ru-RU" sz="8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предшествотчетному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Отчетный год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extLst>
                  <a:ext uri="{0D108BD9-81ED-4DB2-BD59-A6C34878D82A}">
                    <a16:rowId xmlns:a16="http://schemas.microsoft.com/office/drawing/2014/main" xmlns="" val="752726335"/>
                  </a:ext>
                </a:extLst>
              </a:tr>
              <a:tr h="302828"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План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Факт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55187194"/>
                  </a:ext>
                </a:extLst>
              </a:tr>
              <a:tr h="3232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среднемесячной заработной платы педагогических работников общеобразовательных организаций к среднемесячной заработной плате в Нижегородской области 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87095523"/>
                  </a:ext>
                </a:extLst>
              </a:tr>
              <a:tr h="4643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среднемесячной заработной платы педагогов учреждений дополнительного образования к среднемесячной заработной плате учителей общеобразовательных организаций   муниципального  района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08603207"/>
                  </a:ext>
                </a:extLst>
              </a:tr>
              <a:tr h="4643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детей-сирот и детей, оставшихся без попечения родителей, воспитывающихся в семьях граждан, в общей численности детей-сирот и детей, оставшихся без попечения родителей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 территорию прибыли дети из других детских домов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97549011"/>
                  </a:ext>
                </a:extLst>
              </a:tr>
              <a:tr h="1767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детей дошкольным образованием от 1 года до 7 лет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63877833"/>
                  </a:ext>
                </a:extLst>
              </a:tr>
              <a:tr h="62221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Доступность дошкольного образования (отношение численности детей 3-7 лет, которым предоставлена возможность получать услуги дошкольного образования, к численности детей в возрасте 3-7 лет, скорректированной на численность детей в возрасте 5-7 лет, обучающихся в школах)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303193"/>
                  </a:ext>
                </a:extLst>
              </a:tr>
              <a:tr h="7414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численности учителей общеобразовательных учреждений в возрасте до 35 лет в общей численности учителей общеобразовательных учреждений  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Приток молодых специалистов сдерживается отсутствием жилья  в населенных пунктах, программ по поддержке молодых специалистов                  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62237832"/>
                  </a:ext>
                </a:extLst>
              </a:tr>
              <a:tr h="7800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численности руководителей муниципальных дошкольных организаций, общеобразовательных организаций, организаций дополнительного образования, прошедших в течение последних трех лет повышение квалификации или профессиональную переподготовку, в общей численности руководителей муниципальных дошкольных организаций, общеобразовательных организаций, организаций дополнительного образования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82959700"/>
                  </a:ext>
                </a:extLst>
              </a:tr>
              <a:tr h="4643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образовательных организаций, в которых создана универсальная </a:t>
                      </a:r>
                      <a:r>
                        <a:rPr lang="ru-RU" sz="8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безбарьерная</a:t>
                      </a: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среда, позволяющая обеспечить совместное обучение инвалидов и лиц, не имеющих нарушений развития, в общем количестве образовательных организаций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23325802"/>
                  </a:ext>
                </a:extLst>
              </a:tr>
              <a:tr h="3279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численности населения в возрасте 5 – 18 лет, охваченного образованием, в общей численности населения в возрасте 5 – 18 лет 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746046"/>
                  </a:ext>
                </a:extLst>
              </a:tr>
            </a:tbl>
          </a:graphicData>
        </a:graphic>
      </p:graphicFrame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9C3CC9A3-BA33-4D39-B219-D9917E11AA72}"/>
              </a:ext>
            </a:extLst>
          </p:cNvPr>
          <p:cNvSpPr/>
          <p:nvPr/>
        </p:nvSpPr>
        <p:spPr>
          <a:xfrm>
            <a:off x="68259" y="6496719"/>
            <a:ext cx="9033621" cy="276999"/>
          </a:xfrm>
          <a:prstGeom prst="rect">
            <a:avLst/>
          </a:prstGeom>
          <a:gradFill flip="none" rotWithShape="1">
            <a:gsLst>
              <a:gs pos="12000">
                <a:schemeClr val="accent2">
                  <a:lumMod val="40000"/>
                  <a:lumOff val="60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27000">
                <a:schemeClr val="accent2">
                  <a:lumMod val="20000"/>
                  <a:lumOff val="80000"/>
                </a:schemeClr>
              </a:gs>
              <a:gs pos="76000">
                <a:schemeClr val="bg1"/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sz="12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47BF8DD6-C4C8-47E2-9BBF-28779F520475}"/>
              </a:ext>
            </a:extLst>
          </p:cNvPr>
          <p:cNvSpPr/>
          <p:nvPr/>
        </p:nvSpPr>
        <p:spPr>
          <a:xfrm>
            <a:off x="8290755" y="6453336"/>
            <a:ext cx="792089" cy="333417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28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05B67672-F5CA-4773-8036-1C4B9A155191}"/>
              </a:ext>
            </a:extLst>
          </p:cNvPr>
          <p:cNvPicPr/>
          <p:nvPr/>
        </p:nvPicPr>
        <p:blipFill rotWithShape="1">
          <a:blip r:embed="rId2" cstate="print"/>
          <a:srcRect l="14270" t="49105" r="36986" b="25241"/>
          <a:stretch/>
        </p:blipFill>
        <p:spPr bwMode="auto">
          <a:xfrm>
            <a:off x="208431" y="6369554"/>
            <a:ext cx="1732321" cy="4356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2267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78" y="71247"/>
            <a:ext cx="9033622" cy="693457"/>
          </a:xfr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800" b="1" dirty="0"/>
              <a:t>МП «Развитие образования Дальнеконстантиновского муниципального района Нижегородской области»</a:t>
            </a: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E5309AB3-F586-4690-92B0-6DEE9C9E3BC9}"/>
              </a:ext>
            </a:extLst>
          </p:cNvPr>
          <p:cNvSpPr/>
          <p:nvPr/>
        </p:nvSpPr>
        <p:spPr>
          <a:xfrm>
            <a:off x="15999" y="791022"/>
            <a:ext cx="471601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Индикаторы муниципальной программы, </a:t>
            </a:r>
            <a:r>
              <a:rPr lang="ru-RU" sz="8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продолжение</a:t>
            </a:r>
            <a:r>
              <a:rPr lang="ru-RU" sz="11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ru-RU" sz="1100" dirty="0"/>
          </a:p>
        </p:txBody>
      </p:sp>
      <p:graphicFrame>
        <p:nvGraphicFramePr>
          <p:cNvPr id="9" name="Объект 5">
            <a:extLst>
              <a:ext uri="{FF2B5EF4-FFF2-40B4-BE49-F238E27FC236}">
                <a16:creationId xmlns:a16="http://schemas.microsoft.com/office/drawing/2014/main" xmlns="" id="{67C0625B-7969-4AC4-A3C9-01F51D2BF4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6550410"/>
              </p:ext>
            </p:extLst>
          </p:nvPr>
        </p:nvGraphicFramePr>
        <p:xfrm>
          <a:off x="110376" y="791023"/>
          <a:ext cx="8926120" cy="3208792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85160">
                  <a:extLst>
                    <a:ext uri="{9D8B030D-6E8A-4147-A177-3AD203B41FA5}">
                      <a16:colId xmlns:a16="http://schemas.microsoft.com/office/drawing/2014/main" xmlns="" val="1570470517"/>
                    </a:ext>
                  </a:extLst>
                </a:gridCol>
                <a:gridCol w="5328592">
                  <a:extLst>
                    <a:ext uri="{9D8B030D-6E8A-4147-A177-3AD203B41FA5}">
                      <a16:colId xmlns:a16="http://schemas.microsoft.com/office/drawing/2014/main" xmlns="" val="405001455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xmlns="" val="48712926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xmlns="" val="194135276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xmlns="" val="25455603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xmlns="" val="2830028874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xmlns="" val="654776749"/>
                    </a:ext>
                  </a:extLst>
                </a:gridCol>
              </a:tblGrid>
              <a:tr h="599956">
                <a:tc row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№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u="sng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sng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ИНДИКАТОРЫ МУНИЦИПАЛЬНОЙ ПРОГРАММЫ (продолжение 2):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Индикатор достижения цели (наименование)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Значения индикатора достижения цели/ непосредственного результата муниципальной программы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Обоснование отклонений значений индикатора/ непосредственного результата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8118613"/>
                  </a:ext>
                </a:extLst>
              </a:tr>
              <a:tr h="142359"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Год, </a:t>
                      </a:r>
                      <a:r>
                        <a:rPr lang="ru-RU" sz="8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предшествотчетному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Отчетный год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extLst>
                  <a:ext uri="{0D108BD9-81ED-4DB2-BD59-A6C34878D82A}">
                    <a16:rowId xmlns:a16="http://schemas.microsoft.com/office/drawing/2014/main" xmlns="" val="752726335"/>
                  </a:ext>
                </a:extLst>
              </a:tr>
              <a:tr h="336187"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План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Факт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55187194"/>
                  </a:ext>
                </a:extLst>
              </a:tr>
              <a:tr h="2633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организованными формами отдыха и оздоровления детей школьного возраста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Ограничение проведения мероприятий в связи с 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COVID</a:t>
                      </a: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-19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870955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аттестованных педагогических работников в общей численности педагогических работников, подлежащих аттестации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аттестованы педагоги, не подлежащие аттестации ввиду отсутствия необходимого стажа работы в организации 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08603207"/>
                  </a:ext>
                </a:extLst>
              </a:tr>
              <a:tr h="2946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детей-инвалидов в возрасте от 1,5 до 7 лет, охваченных дошкольным образованием, от общей численности детей-инвалидов данного возраста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ребенка не посещают ДОУ по медицинским показаниям 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97549011"/>
                  </a:ext>
                </a:extLst>
              </a:tr>
              <a:tr h="2946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 в возрасте от 5 до 18 лет, имеющих право на получение дополнительного образования в рамках системы персонифицированного финансирования в общей численности детей в возрасте от 5 до 18 лет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76469681"/>
                  </a:ext>
                </a:extLst>
              </a:tr>
            </a:tbl>
          </a:graphicData>
        </a:graphic>
      </p:graphicFrame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9C3CC9A3-BA33-4D39-B219-D9917E11AA72}"/>
              </a:ext>
            </a:extLst>
          </p:cNvPr>
          <p:cNvSpPr/>
          <p:nvPr/>
        </p:nvSpPr>
        <p:spPr>
          <a:xfrm>
            <a:off x="68259" y="6496719"/>
            <a:ext cx="9033621" cy="276999"/>
          </a:xfrm>
          <a:prstGeom prst="rect">
            <a:avLst/>
          </a:prstGeom>
          <a:gradFill flip="none" rotWithShape="1">
            <a:gsLst>
              <a:gs pos="12000">
                <a:schemeClr val="accent2">
                  <a:lumMod val="40000"/>
                  <a:lumOff val="60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27000">
                <a:schemeClr val="accent2">
                  <a:lumMod val="20000"/>
                  <a:lumOff val="80000"/>
                </a:schemeClr>
              </a:gs>
              <a:gs pos="76000">
                <a:schemeClr val="bg1"/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sz="12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47BF8DD6-C4C8-47E2-9BBF-28779F520475}"/>
              </a:ext>
            </a:extLst>
          </p:cNvPr>
          <p:cNvSpPr/>
          <p:nvPr/>
        </p:nvSpPr>
        <p:spPr>
          <a:xfrm>
            <a:off x="8290755" y="6453336"/>
            <a:ext cx="792089" cy="333417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29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05B67672-F5CA-4773-8036-1C4B9A155191}"/>
              </a:ext>
            </a:extLst>
          </p:cNvPr>
          <p:cNvPicPr/>
          <p:nvPr/>
        </p:nvPicPr>
        <p:blipFill rotWithShape="1">
          <a:blip r:embed="rId2" cstate="print"/>
          <a:srcRect l="14270" t="49105" r="36986" b="25241"/>
          <a:stretch/>
        </p:blipFill>
        <p:spPr bwMode="auto">
          <a:xfrm>
            <a:off x="208431" y="6258802"/>
            <a:ext cx="1732321" cy="546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 descr="lager-ozero-svyato-83-7.jpg">
            <a:extLst>
              <a:ext uri="{FF2B5EF4-FFF2-40B4-BE49-F238E27FC236}">
                <a16:creationId xmlns:a16="http://schemas.microsoft.com/office/drawing/2014/main" xmlns="" id="{FA80AFF9-4148-4B74-80C5-0C41E94E9C7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09069" y="4195633"/>
            <a:ext cx="2306349" cy="149276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Объект 6">
            <a:extLst>
              <a:ext uri="{FF2B5EF4-FFF2-40B4-BE49-F238E27FC236}">
                <a16:creationId xmlns:a16="http://schemas.microsoft.com/office/drawing/2014/main" xmlns="" id="{35112FE9-E8B0-4F5F-971F-175F9B78A4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52" y="4195633"/>
            <a:ext cx="1841376" cy="1578323"/>
          </a:xfr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BBDDCC7C-4752-458F-A895-DBB92A77CB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4014489"/>
            <a:ext cx="3057739" cy="218753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64731B7F-FC9E-4208-9D67-354A18C001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516" y="4728071"/>
            <a:ext cx="2405241" cy="1803931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169DCD0A-A9DF-49E0-B0F4-82F600B7BBC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508" y="5459198"/>
            <a:ext cx="1709862" cy="121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7513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869159"/>
            <a:ext cx="1872208" cy="1406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157268" y="1354312"/>
            <a:ext cx="8873224" cy="5387056"/>
          </a:xfrm>
          <a:gradFill>
            <a:gsLst>
              <a:gs pos="32000">
                <a:schemeClr val="accent1">
                  <a:lumMod val="5000"/>
                  <a:lumOff val="95000"/>
                </a:schemeClr>
              </a:gs>
              <a:gs pos="55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6" name="Пятиугольник 25"/>
          <p:cNvSpPr/>
          <p:nvPr/>
        </p:nvSpPr>
        <p:spPr>
          <a:xfrm rot="1480453">
            <a:off x="249476" y="920102"/>
            <a:ext cx="2364482" cy="2051037"/>
          </a:xfrm>
          <a:prstGeom prst="pentagon">
            <a:avLst/>
          </a:prstGeom>
          <a:solidFill>
            <a:srgbClr val="FF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944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90473"/>
            <a:ext cx="8928991" cy="859450"/>
          </a:xfrm>
          <a:prstGeom prst="rect">
            <a:avLst/>
          </a:prstGeom>
          <a:solidFill>
            <a:srgbClr val="FF9B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1800" b="1" dirty="0"/>
              <a:t>МП «Развитие агропромышленного комплекса Дальнеконстантиновского муниципального района Нижегородской области» </a:t>
            </a:r>
            <a:r>
              <a:rPr lang="ru-RU" sz="1400" dirty="0"/>
              <a:t>(утверждена постановлением администрации Дальнеконстантиновского муниципального района Нижегородской области от  14.11.2014 г.  №1322) </a:t>
            </a:r>
            <a:br>
              <a:rPr lang="ru-RU" sz="14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19" name="preview-image" descr="http://fb.ru/misc/i/gallery/41305/1194435.jpg">
            <a:hlinkClick r:id="rId3" tgtFrame="&quot;_blank&quot;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115183" y="2742372"/>
            <a:ext cx="1742397" cy="1084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review-image" descr="http://www.psudoterad.ru/img/picture/Nov/21/a235db81c449211e79626ac9d06afb40/6.jpg">
            <a:hlinkClick r:id="rId5" tgtFrame="&quot;_blank&quot;"/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70315" y="2728655"/>
            <a:ext cx="1473997" cy="1173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review-image" descr="http://agro-new.ru/wp-content/uploads/2012/11/SH_kolos.jpg?7a7d10">
            <a:hlinkClick r:id="rId7" tgtFrame="&quot;_blank&quot;"/>
          </p:cNvPr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15138" y="2706297"/>
            <a:ext cx="1046938" cy="865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FFDC0443-229D-46B5-9F66-19949EBF59D7}"/>
              </a:ext>
            </a:extLst>
          </p:cNvPr>
          <p:cNvGraphicFramePr>
            <a:graphicFrameLocks noGrp="1"/>
          </p:cNvGraphicFramePr>
          <p:nvPr/>
        </p:nvGraphicFramePr>
        <p:xfrm>
          <a:off x="3108973" y="998479"/>
          <a:ext cx="5919844" cy="20257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5208">
                  <a:extLst>
                    <a:ext uri="{9D8B030D-6E8A-4147-A177-3AD203B41FA5}">
                      <a16:colId xmlns:a16="http://schemas.microsoft.com/office/drawing/2014/main" xmlns="" val="669704999"/>
                    </a:ext>
                  </a:extLst>
                </a:gridCol>
                <a:gridCol w="2904738">
                  <a:extLst>
                    <a:ext uri="{9D8B030D-6E8A-4147-A177-3AD203B41FA5}">
                      <a16:colId xmlns:a16="http://schemas.microsoft.com/office/drawing/2014/main" xmlns="" val="3067490873"/>
                    </a:ext>
                  </a:extLst>
                </a:gridCol>
                <a:gridCol w="1016658">
                  <a:extLst>
                    <a:ext uri="{9D8B030D-6E8A-4147-A177-3AD203B41FA5}">
                      <a16:colId xmlns:a16="http://schemas.microsoft.com/office/drawing/2014/main" xmlns="" val="4290941079"/>
                    </a:ext>
                  </a:extLst>
                </a:gridCol>
                <a:gridCol w="1016658">
                  <a:extLst>
                    <a:ext uri="{9D8B030D-6E8A-4147-A177-3AD203B41FA5}">
                      <a16:colId xmlns:a16="http://schemas.microsoft.com/office/drawing/2014/main" xmlns="" val="2850790658"/>
                    </a:ext>
                  </a:extLst>
                </a:gridCol>
                <a:gridCol w="576582">
                  <a:extLst>
                    <a:ext uri="{9D8B030D-6E8A-4147-A177-3AD203B41FA5}">
                      <a16:colId xmlns:a16="http://schemas.microsoft.com/office/drawing/2014/main" xmlns="" val="1805833198"/>
                    </a:ext>
                  </a:extLst>
                </a:gridCol>
              </a:tblGrid>
              <a:tr h="4331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МП/ПМП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sng" dirty="0">
                          <a:solidFill>
                            <a:schemeClr val="tx1"/>
                          </a:solidFill>
                          <a:effectLst/>
                        </a:rPr>
                        <a:t>РАСХОДЫ НА РЕАЛИЗАЦИЮ:</a:t>
                      </a:r>
                      <a:endParaRPr lang="ru-RU" sz="1600" b="1" u="sng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Плановые назначения по уточненному бюджету, руб.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Исполнено за 2021 год, руб.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% исполнения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18280145"/>
                  </a:ext>
                </a:extLst>
              </a:tr>
              <a:tr h="5660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«Развитие агропромышленного комплекса Дальнеконстантиновского  муниципального района Нижегородской области»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173 878 187,10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173 875 594,99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67640455"/>
                  </a:ext>
                </a:extLst>
              </a:tr>
              <a:tr h="4712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«Развитие сельского хозяйства, пищевой и перерабатывающей промышленности Дальнеконстантиновского  муниципального района Нижегородской области»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168 519 787,10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168 517 194,99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20088874"/>
                  </a:ext>
                </a:extLst>
              </a:tr>
              <a:tr h="2892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"Обеспечение реализации Муниципальной программы "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5 358 400,00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5 358 400,00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54999079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35525185-E392-477C-A045-1467095B47EA}"/>
              </a:ext>
            </a:extLst>
          </p:cNvPr>
          <p:cNvSpPr txBox="1"/>
          <p:nvPr/>
        </p:nvSpPr>
        <p:spPr>
          <a:xfrm>
            <a:off x="115183" y="977226"/>
            <a:ext cx="322941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u="sng" dirty="0"/>
              <a:t>Цели муниципальной программы:</a:t>
            </a:r>
          </a:p>
          <a:p>
            <a:r>
              <a:rPr lang="ru-RU" sz="1300" dirty="0"/>
              <a:t>1. Развитие производственно-финансовой деятельности организаций агропромышленного комплекса;</a:t>
            </a:r>
          </a:p>
          <a:p>
            <a:r>
              <a:rPr lang="ru-RU" sz="1300" dirty="0"/>
              <a:t>2. Создание условий для устойчивого развития сельских территорий;</a:t>
            </a:r>
          </a:p>
          <a:p>
            <a:r>
              <a:rPr lang="ru-RU" sz="1300" dirty="0"/>
              <a:t>3. Обеспечение создания условий для реализации муниципальной программы.</a:t>
            </a:r>
          </a:p>
        </p:txBody>
      </p:sp>
      <p:sp>
        <p:nvSpPr>
          <p:cNvPr id="18" name="Пятиугольник 17">
            <a:extLst>
              <a:ext uri="{FF2B5EF4-FFF2-40B4-BE49-F238E27FC236}">
                <a16:creationId xmlns:a16="http://schemas.microsoft.com/office/drawing/2014/main" xmlns="" id="{DB6DC4B6-4B8B-401C-9CE0-98B4E3B5B97B}"/>
              </a:ext>
            </a:extLst>
          </p:cNvPr>
          <p:cNvSpPr/>
          <p:nvPr/>
        </p:nvSpPr>
        <p:spPr>
          <a:xfrm rot="2909596">
            <a:off x="7964150" y="3404986"/>
            <a:ext cx="1099159" cy="916444"/>
          </a:xfrm>
          <a:prstGeom prst="pentagon">
            <a:avLst/>
          </a:prstGeom>
          <a:solidFill>
            <a:srgbClr val="FF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ятиугольник 14">
            <a:extLst>
              <a:ext uri="{FF2B5EF4-FFF2-40B4-BE49-F238E27FC236}">
                <a16:creationId xmlns:a16="http://schemas.microsoft.com/office/drawing/2014/main" xmlns="" id="{59968C65-963A-4F8F-A4D7-F339B51F0D76}"/>
              </a:ext>
            </a:extLst>
          </p:cNvPr>
          <p:cNvSpPr/>
          <p:nvPr/>
        </p:nvSpPr>
        <p:spPr>
          <a:xfrm rot="21249185">
            <a:off x="7533217" y="5945492"/>
            <a:ext cx="1289090" cy="710526"/>
          </a:xfrm>
          <a:prstGeom prst="pentagon">
            <a:avLst/>
          </a:prstGeom>
          <a:solidFill>
            <a:srgbClr val="FF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xmlns="" id="{70A7D308-6E9F-4BC2-9C73-B3587A065715}"/>
              </a:ext>
            </a:extLst>
          </p:cNvPr>
          <p:cNvSpPr/>
          <p:nvPr/>
        </p:nvSpPr>
        <p:spPr>
          <a:xfrm>
            <a:off x="8122636" y="6275713"/>
            <a:ext cx="864096" cy="465655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30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20" name="Таблица 19">
            <a:extLst>
              <a:ext uri="{FF2B5EF4-FFF2-40B4-BE49-F238E27FC236}">
                <a16:creationId xmlns:a16="http://schemas.microsoft.com/office/drawing/2014/main" xmlns="" id="{DE5088F7-835D-4066-A4A7-0730AC5B1C16}"/>
              </a:ext>
            </a:extLst>
          </p:cNvPr>
          <p:cNvGraphicFramePr>
            <a:graphicFrameLocks noGrp="1"/>
          </p:cNvGraphicFramePr>
          <p:nvPr/>
        </p:nvGraphicFramePr>
        <p:xfrm>
          <a:off x="147406" y="3049813"/>
          <a:ext cx="8839325" cy="3700369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6384228">
                  <a:extLst>
                    <a:ext uri="{9D8B030D-6E8A-4147-A177-3AD203B41FA5}">
                      <a16:colId xmlns:a16="http://schemas.microsoft.com/office/drawing/2014/main" xmlns="" val="4206204332"/>
                    </a:ext>
                  </a:extLst>
                </a:gridCol>
                <a:gridCol w="573863">
                  <a:extLst>
                    <a:ext uri="{9D8B030D-6E8A-4147-A177-3AD203B41FA5}">
                      <a16:colId xmlns:a16="http://schemas.microsoft.com/office/drawing/2014/main" xmlns="" val="3340311427"/>
                    </a:ext>
                  </a:extLst>
                </a:gridCol>
                <a:gridCol w="922887">
                  <a:extLst>
                    <a:ext uri="{9D8B030D-6E8A-4147-A177-3AD203B41FA5}">
                      <a16:colId xmlns:a16="http://schemas.microsoft.com/office/drawing/2014/main" xmlns="" val="960301633"/>
                    </a:ext>
                  </a:extLst>
                </a:gridCol>
                <a:gridCol w="95834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09702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b="1" u="sng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sng" dirty="0">
                          <a:effectLst/>
                        </a:rPr>
                        <a:t>Индикатор достижения цели/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sng" dirty="0">
                          <a:effectLst/>
                        </a:rPr>
                        <a:t> непосредственный результат (наименование</a:t>
                      </a:r>
                      <a:r>
                        <a:rPr lang="ru-RU" sz="800" b="1" u="sng" dirty="0">
                          <a:effectLst/>
                        </a:rPr>
                        <a:t>)</a:t>
                      </a:r>
                      <a:endParaRPr lang="ru-RU" sz="800" b="1" u="sng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14" marR="11814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Ед.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изм.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14" marR="11814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  Значения    непосредственного 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результата муниципальной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программы, подпрограммы 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14" marR="1181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13274167"/>
                  </a:ext>
                </a:extLst>
              </a:tr>
              <a:tr h="3186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effectLst/>
                        </a:rPr>
                        <a:t>Соглашение</a:t>
                      </a:r>
                      <a:endParaRPr lang="ru-RU" b="1" dirty="0"/>
                    </a:p>
                  </a:txBody>
                  <a:tcPr marL="11814" marR="11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ru-RU" sz="800" b="1" dirty="0">
                          <a:effectLst/>
                        </a:rPr>
                        <a:t>Факт  </a:t>
                      </a:r>
                      <a:endParaRPr lang="ru-RU" b="1" dirty="0"/>
                    </a:p>
                  </a:txBody>
                  <a:tcPr marL="11814" marR="11814" marT="0" marB="0" anchor="ctr"/>
                </a:tc>
                <a:extLst>
                  <a:ext uri="{0D108BD9-81ED-4DB2-BD59-A6C34878D82A}">
                    <a16:rowId xmlns:a16="http://schemas.microsoft.com/office/drawing/2014/main" xmlns="" val="1779653687"/>
                  </a:ext>
                </a:extLst>
              </a:tr>
              <a:tr h="147480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Производство продукции в сельскохозяйственных организациях, крестьянских (фермерских) хозяйствах, включая индивидуальных предпринимателей</a:t>
                      </a:r>
                      <a:endParaRPr lang="ru-RU" sz="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14" marR="1181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52233854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Зерновые и зернобобовые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тн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51622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52040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63359140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Масличные культуры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тн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112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787,6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3276508734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Картофель        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тн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3564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3675,4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1152070149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Скот и птица (на убой в живом весе)- все категории хозяйств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тн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1504,5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1751,9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680135934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Молоко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тн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49451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50028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138282814"/>
                  </a:ext>
                </a:extLst>
              </a:tr>
              <a:tr h="30417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Племенное маточное поголовье сельскохозяйственных животных (в пересчете на условные головы) в сельскохозяйственных организациях, крестьянских (фермерских) хозяйствах, включая индивидуальных предпринимателей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гол.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4227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2714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943391202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маточного поголовья овец и коз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гол.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89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2778741056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посевных площадей, занятых зерновыми, зернобобовыми, масличными и кормовыми культурами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га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38069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38179,5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2142382805"/>
                  </a:ext>
                </a:extLst>
              </a:tr>
              <a:tr h="3041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Индекс производства продукции сельского хозяйства в хозяйствах всех категорий (в сопоставимых ценах) к предыдущему году</a:t>
                      </a:r>
                    </a:p>
                  </a:txBody>
                  <a:tcPr marL="47625" marR="47625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100,8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95,1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2999168369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Индекс производства продукции растениеводства (в сопоставимых ценах) к предыдущему году</a:t>
                      </a:r>
                    </a:p>
                  </a:txBody>
                  <a:tcPr marL="47625" marR="47625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89,3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2642750368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Индекс производства продукции животноводства (в сопоставимых ценах) к предыдущему году</a:t>
                      </a:r>
                    </a:p>
                  </a:txBody>
                  <a:tcPr marL="47625" marR="47625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101,0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103,2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2281865134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физического объема инвестиций в основной капитал сельского хозяйства к предыдущему году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93,7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2826980461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рентабельности сельскохозяйственных организаций (с учетом субсидий)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22,9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36,1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4025044698"/>
                  </a:ext>
                </a:extLst>
              </a:tr>
              <a:tr h="1576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Среднемесячная номинальная заработная плата в сельском хозяйстве (по сельскохозяйственным организациям)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36000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43241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2448994421"/>
                  </a:ext>
                </a:extLst>
              </a:tr>
              <a:tr h="188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Удельный вес прибыльных сельскохозяйственных организаций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100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14081982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084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499992" y="3573016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71.005,6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979712" y="2924944"/>
            <a:ext cx="1440160" cy="1152128"/>
          </a:xfrm>
          <a:prstGeom prst="wedgeEllipseCallout">
            <a:avLst>
              <a:gd name="adj1" fmla="val 98725"/>
              <a:gd name="adj2" fmla="val 16543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63688" y="3068960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</a:t>
            </a:r>
          </a:p>
          <a:p>
            <a:pPr algn="ctr"/>
            <a:r>
              <a:rPr lang="ru-RU" sz="1400" dirty="0"/>
              <a:t>"Газификация ….." </a:t>
            </a:r>
          </a:p>
          <a:p>
            <a:pPr algn="ctr"/>
            <a:r>
              <a:rPr lang="ru-RU" sz="1400" dirty="0"/>
              <a:t> </a:t>
            </a:r>
            <a:r>
              <a:rPr lang="ru-RU" sz="1400" b="1" dirty="0"/>
              <a:t>14.819,0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21" name="Овальная выноска 20"/>
          <p:cNvSpPr/>
          <p:nvPr/>
        </p:nvSpPr>
        <p:spPr>
          <a:xfrm rot="20963461">
            <a:off x="1972066" y="4224516"/>
            <a:ext cx="1986027" cy="1455313"/>
          </a:xfrm>
          <a:prstGeom prst="wedgeEllipseCallout">
            <a:avLst>
              <a:gd name="adj1" fmla="val 63800"/>
              <a:gd name="adj2" fmla="val -3433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524600" y="3933056"/>
            <a:ext cx="2439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Социальная поддержка граждан при газификации … "  </a:t>
            </a:r>
            <a:r>
              <a:rPr lang="ru-RU" sz="1400" b="1" dirty="0"/>
              <a:t>990,0 тыс.руб.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504" y="4293096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«… регулирования  численности безнадзорных животных… "  </a:t>
            </a:r>
            <a:r>
              <a:rPr lang="ru-RU" sz="1400" b="1" dirty="0"/>
              <a:t>571,1 тыс.руб.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79712" y="4365104"/>
            <a:ext cx="1994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"Строительство, содержание и ремонт автомобильных дорог …</a:t>
            </a:r>
            <a:r>
              <a:rPr lang="ru-RU" sz="1400" b="1" dirty="0"/>
              <a:t>"  2.892,2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64288" y="5013177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"Управление программой"  </a:t>
            </a:r>
            <a:r>
              <a:rPr lang="ru-RU" sz="1400" b="1" dirty="0"/>
              <a:t>876,6 тыс.руб</a:t>
            </a:r>
            <a:r>
              <a:rPr lang="ru-RU" sz="1400" dirty="0"/>
              <a:t>.</a:t>
            </a:r>
          </a:p>
        </p:txBody>
      </p:sp>
      <p:sp>
        <p:nvSpPr>
          <p:cNvPr id="38" name="Скругленный прямоугольник 4">
            <a:extLst>
              <a:ext uri="{FF2B5EF4-FFF2-40B4-BE49-F238E27FC236}">
                <a16:creationId xmlns:a16="http://schemas.microsoft.com/office/drawing/2014/main" xmlns="" id="{83C9B199-642C-4424-BDDC-8A7BEAFBBDFB}"/>
              </a:ext>
            </a:extLst>
          </p:cNvPr>
          <p:cNvSpPr/>
          <p:nvPr/>
        </p:nvSpPr>
        <p:spPr>
          <a:xfrm>
            <a:off x="-9797" y="986381"/>
            <a:ext cx="9133217" cy="5850211"/>
          </a:xfrm>
          <a:prstGeom prst="roundRect">
            <a:avLst/>
          </a:prstGeom>
          <a:gradFill>
            <a:gsLst>
              <a:gs pos="32000">
                <a:schemeClr val="accent1">
                  <a:lumMod val="5000"/>
                  <a:lumOff val="95000"/>
                </a:schemeClr>
              </a:gs>
              <a:gs pos="55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xmlns="" id="{1A180A46-F7AE-4978-BDF2-90A66A3A953C}"/>
              </a:ext>
            </a:extLst>
          </p:cNvPr>
          <p:cNvSpPr/>
          <p:nvPr/>
        </p:nvSpPr>
        <p:spPr>
          <a:xfrm>
            <a:off x="447739" y="4655906"/>
            <a:ext cx="2314308" cy="2066284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xmlns="" id="{435E2E30-9F5E-4361-8DE1-4AF85E2B603D}"/>
              </a:ext>
            </a:extLst>
          </p:cNvPr>
          <p:cNvSpPr/>
          <p:nvPr/>
        </p:nvSpPr>
        <p:spPr>
          <a:xfrm rot="20920609">
            <a:off x="3878922" y="3837986"/>
            <a:ext cx="2424518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xmlns="" id="{40252084-45BF-462B-AF44-4960F3CA8E62}"/>
              </a:ext>
            </a:extLst>
          </p:cNvPr>
          <p:cNvSpPr/>
          <p:nvPr/>
        </p:nvSpPr>
        <p:spPr>
          <a:xfrm rot="21101124">
            <a:off x="5328395" y="4979388"/>
            <a:ext cx="2495703" cy="1617623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90F5895E-1784-4C38-B8BF-B3ACDF301A9A}"/>
              </a:ext>
            </a:extLst>
          </p:cNvPr>
          <p:cNvSpPr txBox="1"/>
          <p:nvPr/>
        </p:nvSpPr>
        <p:spPr>
          <a:xfrm rot="19808517">
            <a:off x="5209690" y="5480332"/>
            <a:ext cx="24840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Отремонтированы 3,063 км дорог в </a:t>
            </a:r>
            <a:r>
              <a:rPr lang="ru-RU" sz="1200" dirty="0" err="1"/>
              <a:t>р.п.Д</a:t>
            </a:r>
            <a:r>
              <a:rPr lang="ru-RU" sz="1200" dirty="0"/>
              <a:t>-Константиново, </a:t>
            </a:r>
            <a:r>
              <a:rPr lang="ru-RU" sz="1200" dirty="0" err="1"/>
              <a:t>с.Муравьиха</a:t>
            </a:r>
            <a:r>
              <a:rPr lang="ru-RU" sz="1200" dirty="0"/>
              <a:t>, </a:t>
            </a:r>
            <a:r>
              <a:rPr lang="ru-RU" sz="1200" dirty="0" err="1"/>
              <a:t>п.ст.Суроватиха</a:t>
            </a:r>
            <a:r>
              <a:rPr lang="ru-RU" sz="1200" dirty="0"/>
              <a:t>, подъезд к </a:t>
            </a:r>
            <a:r>
              <a:rPr lang="ru-RU" sz="1200" dirty="0" err="1"/>
              <a:t>д.Надеждино</a:t>
            </a:r>
            <a:endParaRPr lang="ru-RU" sz="12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AA5BCEC6-7C22-4E0C-B2D8-9597813C9072}"/>
              </a:ext>
            </a:extLst>
          </p:cNvPr>
          <p:cNvSpPr txBox="1"/>
          <p:nvPr/>
        </p:nvSpPr>
        <p:spPr>
          <a:xfrm rot="20451223">
            <a:off x="4115214" y="4418447"/>
            <a:ext cx="20173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Распределительные газопроводы, газопроводы-вводы к жилым домам </a:t>
            </a:r>
            <a:r>
              <a:rPr lang="ru-RU" sz="1200" dirty="0" err="1"/>
              <a:t>с.Кажлейка</a:t>
            </a:r>
            <a:endParaRPr lang="ru-RU" sz="1200" b="1" dirty="0"/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xmlns="" id="{0D551A19-9D55-4FF8-8AD1-98CC46B767C8}"/>
              </a:ext>
            </a:extLst>
          </p:cNvPr>
          <p:cNvSpPr/>
          <p:nvPr/>
        </p:nvSpPr>
        <p:spPr>
          <a:xfrm>
            <a:off x="1745342" y="3413212"/>
            <a:ext cx="2171407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Овал 48">
            <a:extLst>
              <a:ext uri="{FF2B5EF4-FFF2-40B4-BE49-F238E27FC236}">
                <a16:creationId xmlns:a16="http://schemas.microsoft.com/office/drawing/2014/main" xmlns="" id="{D2364EE7-F5D5-4FD2-9FEE-3512B631DDB0}"/>
              </a:ext>
            </a:extLst>
          </p:cNvPr>
          <p:cNvSpPr/>
          <p:nvPr/>
        </p:nvSpPr>
        <p:spPr>
          <a:xfrm rot="19934636">
            <a:off x="7654727" y="5404055"/>
            <a:ext cx="1505323" cy="851206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Снесены </a:t>
            </a:r>
            <a:r>
              <a:rPr lang="ru-RU" sz="1200" dirty="0" smtClean="0">
                <a:solidFill>
                  <a:schemeClr val="tx1"/>
                </a:solidFill>
              </a:rPr>
              <a:t>10 </a:t>
            </a:r>
            <a:r>
              <a:rPr lang="ru-RU" sz="1200" dirty="0">
                <a:solidFill>
                  <a:schemeClr val="tx1"/>
                </a:solidFill>
              </a:rPr>
              <a:t>расселенных аварийных домов</a:t>
            </a:r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xmlns="" id="{D5702357-8746-427B-A8D3-C4FE6057836A}"/>
              </a:ext>
            </a:extLst>
          </p:cNvPr>
          <p:cNvSpPr/>
          <p:nvPr/>
        </p:nvSpPr>
        <p:spPr>
          <a:xfrm rot="19792752">
            <a:off x="211029" y="4546275"/>
            <a:ext cx="761163" cy="735849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</a:rPr>
              <a:t>………</a:t>
            </a:r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xmlns="" id="{5FE79506-2209-4C07-B0ED-97F29A842646}"/>
              </a:ext>
            </a:extLst>
          </p:cNvPr>
          <p:cNvSpPr/>
          <p:nvPr/>
        </p:nvSpPr>
        <p:spPr>
          <a:xfrm rot="20009269">
            <a:off x="7801175" y="4757754"/>
            <a:ext cx="845840" cy="655673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И </a:t>
            </a:r>
            <a:r>
              <a:rPr lang="ru-RU" sz="1400" b="1" dirty="0" err="1">
                <a:solidFill>
                  <a:schemeClr val="tx1"/>
                </a:solidFill>
              </a:rPr>
              <a:t>т.д</a:t>
            </a:r>
            <a:r>
              <a:rPr lang="ru-RU" b="1" dirty="0">
                <a:solidFill>
                  <a:schemeClr val="tx1"/>
                </a:solidFill>
              </a:rPr>
              <a:t>…</a:t>
            </a:r>
          </a:p>
        </p:txBody>
      </p:sp>
      <p:sp>
        <p:nvSpPr>
          <p:cNvPr id="53" name="Прямоугольник: скругленные углы 52">
            <a:extLst>
              <a:ext uri="{FF2B5EF4-FFF2-40B4-BE49-F238E27FC236}">
                <a16:creationId xmlns:a16="http://schemas.microsoft.com/office/drawing/2014/main" xmlns="" id="{D5E9D20A-16C4-4EBC-BD7E-E55743CF7303}"/>
              </a:ext>
            </a:extLst>
          </p:cNvPr>
          <p:cNvSpPr/>
          <p:nvPr/>
        </p:nvSpPr>
        <p:spPr>
          <a:xfrm>
            <a:off x="5381490" y="1228710"/>
            <a:ext cx="3582997" cy="1293709"/>
          </a:xfrm>
          <a:prstGeom prst="roundRect">
            <a:avLst/>
          </a:prstGeom>
          <a:solidFill>
            <a:srgbClr val="FFFF66"/>
          </a:solidFill>
          <a:ln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DD16194D-600C-4B40-97DB-D53AF9147EFD}"/>
              </a:ext>
            </a:extLst>
          </p:cNvPr>
          <p:cNvSpPr txBox="1"/>
          <p:nvPr/>
        </p:nvSpPr>
        <p:spPr>
          <a:xfrm>
            <a:off x="5396965" y="1290262"/>
            <a:ext cx="34235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u="sng" dirty="0"/>
              <a:t>Цель муниципальной программы </a:t>
            </a:r>
            <a:r>
              <a:rPr lang="ru-RU" sz="1200" dirty="0"/>
              <a:t>- создание материальной базы для развития социальной и инженерной инфраструктуры как основы повышения качества  жизни населения </a:t>
            </a:r>
            <a:r>
              <a:rPr lang="ru-RU" sz="1200" dirty="0" err="1"/>
              <a:t>Дальнеконстантиновского</a:t>
            </a:r>
            <a:r>
              <a:rPr lang="ru-RU" sz="1200" dirty="0"/>
              <a:t> муниципального района Нижегородской области </a:t>
            </a:r>
          </a:p>
        </p:txBody>
      </p:sp>
      <p:sp>
        <p:nvSpPr>
          <p:cNvPr id="55" name="Овал 54">
            <a:extLst>
              <a:ext uri="{FF2B5EF4-FFF2-40B4-BE49-F238E27FC236}">
                <a16:creationId xmlns:a16="http://schemas.microsoft.com/office/drawing/2014/main" xmlns="" id="{3C62E1D6-EAFA-42CE-9AE1-8EE6C2A4A23C}"/>
              </a:ext>
            </a:extLst>
          </p:cNvPr>
          <p:cNvSpPr/>
          <p:nvPr/>
        </p:nvSpPr>
        <p:spPr>
          <a:xfrm>
            <a:off x="7956376" y="6364138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31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6" name="Заголовок 1">
            <a:extLst>
              <a:ext uri="{FF2B5EF4-FFF2-40B4-BE49-F238E27FC236}">
                <a16:creationId xmlns:a16="http://schemas.microsoft.com/office/drawing/2014/main" xmlns="" id="{CC33F0EE-5907-4899-BA7B-1EE9429D5F40}"/>
              </a:ext>
            </a:extLst>
          </p:cNvPr>
          <p:cNvSpPr txBox="1">
            <a:spLocks/>
          </p:cNvSpPr>
          <p:nvPr/>
        </p:nvSpPr>
        <p:spPr>
          <a:xfrm>
            <a:off x="179512" y="100805"/>
            <a:ext cx="8784976" cy="1066738"/>
          </a:xfrm>
          <a:prstGeom prst="rect">
            <a:avLst/>
          </a:prstGeo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900" b="1" dirty="0">
              <a:solidFill>
                <a:schemeClr val="tx1"/>
              </a:solidFill>
            </a:endParaRPr>
          </a:p>
          <a:p>
            <a:r>
              <a:rPr lang="ru-RU" sz="20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</a:t>
            </a:r>
            <a:r>
              <a:rPr lang="ru-RU" sz="1800" b="1" dirty="0">
                <a:solidFill>
                  <a:schemeClr val="tx1"/>
                </a:solidFill>
              </a:rPr>
              <a:t>Нижегородской</a:t>
            </a:r>
            <a:r>
              <a:rPr lang="ru-RU" sz="2000" b="1" dirty="0">
                <a:solidFill>
                  <a:schemeClr val="tx1"/>
                </a:solidFill>
              </a:rPr>
              <a:t> области на 2019-2024 годы"</a:t>
            </a:r>
            <a:r>
              <a:rPr lang="ru-RU" sz="2000" dirty="0">
                <a:solidFill>
                  <a:schemeClr val="tx1"/>
                </a:solidFill>
              </a:rPr>
              <a:t>     </a:t>
            </a:r>
            <a:r>
              <a:rPr lang="ru-RU" sz="1500" dirty="0">
                <a:solidFill>
                  <a:schemeClr val="tx1"/>
                </a:solidFill>
              </a:rPr>
              <a:t>(Утверждена постановлением администрации Дальнеконстантиновского муниципального района Нижегородской области от 16.</a:t>
            </a:r>
            <a:r>
              <a:rPr lang="en-US" sz="1500" dirty="0">
                <a:solidFill>
                  <a:schemeClr val="tx1"/>
                </a:solidFill>
              </a:rPr>
              <a:t>10</a:t>
            </a:r>
            <a:r>
              <a:rPr lang="ru-RU" sz="1500" dirty="0">
                <a:solidFill>
                  <a:schemeClr val="tx1"/>
                </a:solidFill>
              </a:rPr>
              <a:t>.2018 года  №1271)</a:t>
            </a:r>
            <a:r>
              <a:rPr lang="ru-RU" sz="1500" dirty="0"/>
              <a:t/>
            </a:r>
            <a:br>
              <a:rPr lang="ru-RU" sz="1500" dirty="0"/>
            </a:br>
            <a:endParaRPr lang="ru-RU" sz="1500" dirty="0"/>
          </a:p>
        </p:txBody>
      </p:sp>
      <p:pic>
        <p:nvPicPr>
          <p:cNvPr id="58" name="Picture 2">
            <a:extLst>
              <a:ext uri="{FF2B5EF4-FFF2-40B4-BE49-F238E27FC236}">
                <a16:creationId xmlns:a16="http://schemas.microsoft.com/office/drawing/2014/main" xmlns="" id="{28830471-FE3A-4B39-961E-931E976B8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52307" y="1258905"/>
            <a:ext cx="14870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02BACF39-F3BD-44B2-9C4D-F615E9E65A15}"/>
              </a:ext>
            </a:extLst>
          </p:cNvPr>
          <p:cNvSpPr txBox="1"/>
          <p:nvPr/>
        </p:nvSpPr>
        <p:spPr>
          <a:xfrm rot="20311490">
            <a:off x="631119" y="5055659"/>
            <a:ext cx="18946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Строительство жилых домов, предоставляемых гражданам, проживающим на сельской территории, введены в эксплуатацию 2 дома</a:t>
            </a:r>
            <a:endParaRPr lang="ru-RU" sz="1200" b="1" dirty="0"/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xmlns="" id="{FAF1B1A2-3F93-4009-876D-78B358C9E131}"/>
              </a:ext>
            </a:extLst>
          </p:cNvPr>
          <p:cNvSpPr/>
          <p:nvPr/>
        </p:nvSpPr>
        <p:spPr>
          <a:xfrm rot="19792752">
            <a:off x="2587686" y="5116566"/>
            <a:ext cx="1891405" cy="1570137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6523ED23-C493-4369-B544-844E592368FB}"/>
              </a:ext>
            </a:extLst>
          </p:cNvPr>
          <p:cNvSpPr txBox="1"/>
          <p:nvPr/>
        </p:nvSpPr>
        <p:spPr>
          <a:xfrm rot="20137753">
            <a:off x="2778834" y="5423257"/>
            <a:ext cx="15267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Распределительные газопроводы высокого и низкого давления </a:t>
            </a:r>
            <a:r>
              <a:rPr lang="ru-RU" sz="1200" dirty="0" err="1"/>
              <a:t>д.Юловка</a:t>
            </a:r>
            <a:r>
              <a:rPr lang="ru-RU" sz="1200" dirty="0"/>
              <a:t> 8,1 км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13398954-7267-4838-B81E-C4106B6C5848}"/>
              </a:ext>
            </a:extLst>
          </p:cNvPr>
          <p:cNvSpPr txBox="1"/>
          <p:nvPr/>
        </p:nvSpPr>
        <p:spPr>
          <a:xfrm rot="20255618">
            <a:off x="1997603" y="3858108"/>
            <a:ext cx="16897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Строительство газопровода к земельным участкам, предоставляемым многодетным семьям</a:t>
            </a:r>
          </a:p>
        </p:txBody>
      </p:sp>
      <p:pic>
        <p:nvPicPr>
          <p:cNvPr id="66" name="Рисунок 65">
            <a:extLst>
              <a:ext uri="{FF2B5EF4-FFF2-40B4-BE49-F238E27FC236}">
                <a16:creationId xmlns:a16="http://schemas.microsoft.com/office/drawing/2014/main" xmlns="" id="{D7BCB2D9-261B-43B5-B9B5-D2A61E7C9F92}"/>
              </a:ext>
            </a:extLst>
          </p:cNvPr>
          <p:cNvPicPr/>
          <p:nvPr/>
        </p:nvPicPr>
        <p:blipFill rotWithShape="1">
          <a:blip r:embed="rId3"/>
          <a:srcRect l="21326" t="24853" r="17584" b="23236"/>
          <a:stretch/>
        </p:blipFill>
        <p:spPr bwMode="auto">
          <a:xfrm>
            <a:off x="1879350" y="1262857"/>
            <a:ext cx="1274608" cy="12961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xmlns="" id="{478D46B1-B3F2-4781-B57D-D409CD87B4D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047" y="2581378"/>
            <a:ext cx="1247775" cy="77533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Овал 69">
            <a:extLst>
              <a:ext uri="{FF2B5EF4-FFF2-40B4-BE49-F238E27FC236}">
                <a16:creationId xmlns:a16="http://schemas.microsoft.com/office/drawing/2014/main" xmlns="" id="{C281D7E2-8F91-4837-9B7F-8F82EACADFAB}"/>
              </a:ext>
            </a:extLst>
          </p:cNvPr>
          <p:cNvSpPr/>
          <p:nvPr/>
        </p:nvSpPr>
        <p:spPr>
          <a:xfrm rot="20904345">
            <a:off x="2346076" y="2393739"/>
            <a:ext cx="1525016" cy="1350958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2CCAE505-3F36-4F4B-88EF-A18F83B67898}"/>
              </a:ext>
            </a:extLst>
          </p:cNvPr>
          <p:cNvSpPr txBox="1"/>
          <p:nvPr/>
        </p:nvSpPr>
        <p:spPr>
          <a:xfrm rot="20255618">
            <a:off x="2352541" y="2603506"/>
            <a:ext cx="1707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Начато строительство сельского дома культуры на 182 места в </a:t>
            </a:r>
            <a:r>
              <a:rPr lang="ru-RU" sz="1200" dirty="0" err="1"/>
              <a:t>с.Тепелево</a:t>
            </a:r>
            <a:endParaRPr lang="ru-RU" sz="1200" dirty="0"/>
          </a:p>
        </p:txBody>
      </p:sp>
      <p:sp>
        <p:nvSpPr>
          <p:cNvPr id="72" name="Овал 71">
            <a:extLst>
              <a:ext uri="{FF2B5EF4-FFF2-40B4-BE49-F238E27FC236}">
                <a16:creationId xmlns:a16="http://schemas.microsoft.com/office/drawing/2014/main" xmlns="" id="{546B9DC0-E6C6-4182-8C16-1D4C06069F06}"/>
              </a:ext>
            </a:extLst>
          </p:cNvPr>
          <p:cNvSpPr/>
          <p:nvPr/>
        </p:nvSpPr>
        <p:spPr>
          <a:xfrm rot="20433105">
            <a:off x="3760173" y="2987448"/>
            <a:ext cx="1439643" cy="1337984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xmlns="" id="{CDCAD494-7362-4644-86B8-DE6AE55DD621}"/>
              </a:ext>
            </a:extLst>
          </p:cNvPr>
          <p:cNvSpPr txBox="1"/>
          <p:nvPr/>
        </p:nvSpPr>
        <p:spPr>
          <a:xfrm rot="20255618">
            <a:off x="3882484" y="3114316"/>
            <a:ext cx="12120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Переселены жители 16-квартирного дома в </a:t>
            </a:r>
            <a:r>
              <a:rPr lang="ru-RU" sz="1200" dirty="0" err="1" smtClean="0"/>
              <a:t>с.Арманиха</a:t>
            </a:r>
            <a:endParaRPr lang="ru-RU" sz="1200" dirty="0"/>
          </a:p>
        </p:txBody>
      </p:sp>
      <p:graphicFrame>
        <p:nvGraphicFramePr>
          <p:cNvPr id="74" name="Объект 11">
            <a:extLst>
              <a:ext uri="{FF2B5EF4-FFF2-40B4-BE49-F238E27FC236}">
                <a16:creationId xmlns:a16="http://schemas.microsoft.com/office/drawing/2014/main" xmlns="" id="{CB5FC299-ECDA-4C8D-B882-ED1B7E6C43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7026298"/>
              </p:ext>
            </p:extLst>
          </p:nvPr>
        </p:nvGraphicFramePr>
        <p:xfrm>
          <a:off x="4673566" y="2466120"/>
          <a:ext cx="4392000" cy="29225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3" name="Овал 42">
            <a:extLst>
              <a:ext uri="{FF2B5EF4-FFF2-40B4-BE49-F238E27FC236}">
                <a16:creationId xmlns:a16="http://schemas.microsoft.com/office/drawing/2014/main" xmlns="" id="{2FEBACDF-F467-47A4-8AF4-A4DFECD71819}"/>
              </a:ext>
            </a:extLst>
          </p:cNvPr>
          <p:cNvSpPr/>
          <p:nvPr/>
        </p:nvSpPr>
        <p:spPr>
          <a:xfrm rot="20482684">
            <a:off x="28870" y="2410960"/>
            <a:ext cx="2278017" cy="2160222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chemeClr val="tx1"/>
                </a:solidFill>
              </a:rPr>
              <a:t>Основные объекты 2021 г. </a:t>
            </a:r>
          </a:p>
        </p:txBody>
      </p:sp>
      <p:pic>
        <p:nvPicPr>
          <p:cNvPr id="45" name="Picture 7">
            <a:extLst>
              <a:ext uri="{FF2B5EF4-FFF2-40B4-BE49-F238E27FC236}">
                <a16:creationId xmlns:a16="http://schemas.microsoft.com/office/drawing/2014/main" xmlns="" id="{73149E9B-F269-4173-A51C-831231BCB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1240896"/>
            <a:ext cx="1274608" cy="1282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818402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45" y="116632"/>
            <a:ext cx="8984389" cy="576062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1400" b="1" dirty="0"/>
              <a:t/>
            </a:r>
            <a:br>
              <a:rPr lang="ru-RU" sz="1400" b="1" dirty="0"/>
            </a:br>
            <a:r>
              <a:rPr lang="ru-RU" sz="14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на 2019-2024 годы"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/>
              <a:t/>
            </a:r>
            <a:br>
              <a:rPr lang="ru-RU" sz="1400" dirty="0"/>
            </a:br>
            <a:endParaRPr lang="ru-RU" sz="1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702697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6" name="Овал 5"/>
          <p:cNvSpPr/>
          <p:nvPr/>
        </p:nvSpPr>
        <p:spPr>
          <a:xfrm>
            <a:off x="4139952" y="2924944"/>
            <a:ext cx="2448272" cy="2232248"/>
          </a:xfrm>
          <a:prstGeom prst="ellipse">
            <a:avLst/>
          </a:prstGeom>
          <a:solidFill>
            <a:srgbClr val="FFFF66"/>
          </a:solidFill>
          <a:ln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499992" y="3573016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71.005,6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979712" y="2924944"/>
            <a:ext cx="1440160" cy="1152128"/>
          </a:xfrm>
          <a:prstGeom prst="wedgeEllipseCallout">
            <a:avLst>
              <a:gd name="adj1" fmla="val 98725"/>
              <a:gd name="adj2" fmla="val 16543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63688" y="3068960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</a:t>
            </a:r>
          </a:p>
          <a:p>
            <a:pPr algn="ctr"/>
            <a:r>
              <a:rPr lang="ru-RU" sz="1400" dirty="0"/>
              <a:t>"Газификация ….." </a:t>
            </a:r>
          </a:p>
          <a:p>
            <a:pPr algn="ctr"/>
            <a:r>
              <a:rPr lang="ru-RU" sz="1400" dirty="0"/>
              <a:t> </a:t>
            </a:r>
            <a:r>
              <a:rPr lang="ru-RU" sz="1400" b="1" dirty="0"/>
              <a:t>14.819,0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12" name="Овальная выноска 11"/>
          <p:cNvSpPr/>
          <p:nvPr/>
        </p:nvSpPr>
        <p:spPr>
          <a:xfrm>
            <a:off x="6876256" y="1772817"/>
            <a:ext cx="2016224" cy="1152127"/>
          </a:xfrm>
          <a:prstGeom prst="wedgeEllipseCallout">
            <a:avLst>
              <a:gd name="adj1" fmla="val -59319"/>
              <a:gd name="adj2" fmla="val 39689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660232" y="1772816"/>
            <a:ext cx="2304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"Строительство…объектов образования ..."   </a:t>
            </a:r>
            <a:r>
              <a:rPr lang="en-US" sz="1400" b="1" dirty="0"/>
              <a:t>45.</a:t>
            </a:r>
            <a:r>
              <a:rPr lang="ru-RU" sz="1400" b="1" dirty="0"/>
              <a:t>5</a:t>
            </a:r>
            <a:r>
              <a:rPr lang="en-US" sz="1400" b="1" dirty="0"/>
              <a:t>00</a:t>
            </a:r>
            <a:r>
              <a:rPr lang="ru-RU" sz="1400" b="1" dirty="0"/>
              <a:t>,0 тыс. руб.</a:t>
            </a:r>
          </a:p>
        </p:txBody>
      </p:sp>
      <p:pic>
        <p:nvPicPr>
          <p:cNvPr id="20" name="Рисунок 19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1600401" cy="1178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44824"/>
            <a:ext cx="14870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844824"/>
            <a:ext cx="115212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1844824"/>
            <a:ext cx="12506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Овальная выноска 20"/>
          <p:cNvSpPr/>
          <p:nvPr/>
        </p:nvSpPr>
        <p:spPr>
          <a:xfrm rot="20963461">
            <a:off x="1972066" y="4224516"/>
            <a:ext cx="1986027" cy="1455313"/>
          </a:xfrm>
          <a:prstGeom prst="wedgeEllipseCallout">
            <a:avLst>
              <a:gd name="adj1" fmla="val 63800"/>
              <a:gd name="adj2" fmla="val -3433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22" name="Рисунок 21"/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5364088" y="1844824"/>
            <a:ext cx="129614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Овальная выноска 28"/>
          <p:cNvSpPr/>
          <p:nvPr/>
        </p:nvSpPr>
        <p:spPr>
          <a:xfrm>
            <a:off x="5148064" y="5229200"/>
            <a:ext cx="1944216" cy="1368152"/>
          </a:xfrm>
          <a:prstGeom prst="wedgeEllipseCallout">
            <a:avLst>
              <a:gd name="adj1" fmla="val -22724"/>
              <a:gd name="adj2" fmla="val -6774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6524600" y="3933056"/>
            <a:ext cx="2439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Социальная поддержка граждан при газификации … "  </a:t>
            </a:r>
            <a:r>
              <a:rPr lang="ru-RU" sz="1400" b="1" dirty="0"/>
              <a:t>990,0 тыс.руб.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504" y="4293096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«… регулирования  численности безнадзорных животных… "  </a:t>
            </a:r>
            <a:r>
              <a:rPr lang="ru-RU" sz="1400" b="1" dirty="0"/>
              <a:t>571,1 тыс.руб.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79712" y="4365104"/>
            <a:ext cx="1994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"Строительство, содержание и ремонт автомобильных дорог …</a:t>
            </a:r>
            <a:r>
              <a:rPr lang="ru-RU" sz="1400" b="1" dirty="0"/>
              <a:t>"  2.892,2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55776" y="5661248"/>
            <a:ext cx="2808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Приобретение жилых помещений … гражданам, утратившим жиле … в результате пожара… " </a:t>
            </a:r>
            <a:r>
              <a:rPr lang="ru-RU" sz="1400" b="1" dirty="0"/>
              <a:t>600,00 тыс.руб.</a:t>
            </a:r>
          </a:p>
        </p:txBody>
      </p:sp>
      <p:sp>
        <p:nvSpPr>
          <p:cNvPr id="35" name="Овальная выноска 34"/>
          <p:cNvSpPr/>
          <p:nvPr/>
        </p:nvSpPr>
        <p:spPr>
          <a:xfrm>
            <a:off x="7092280" y="4941168"/>
            <a:ext cx="1872208" cy="1080120"/>
          </a:xfrm>
          <a:prstGeom prst="wedgeEllipseCallout">
            <a:avLst>
              <a:gd name="adj1" fmla="val -62645"/>
              <a:gd name="adj2" fmla="val -42751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5220072" y="5589240"/>
            <a:ext cx="19442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"Ремонт жилья детям-сиротам"  </a:t>
            </a:r>
            <a:r>
              <a:rPr lang="ru-RU" sz="1400" b="1" dirty="0"/>
              <a:t>309,1 тыс.руб.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64288" y="5013177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"Управление программой"  </a:t>
            </a:r>
            <a:r>
              <a:rPr lang="ru-RU" sz="1400" b="1" dirty="0"/>
              <a:t>876,6 тыс.руб</a:t>
            </a:r>
            <a:r>
              <a:rPr lang="ru-RU" sz="1400" dirty="0"/>
              <a:t>.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1844824"/>
            <a:ext cx="1080120" cy="900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Скругленный прямоугольник 4">
            <a:extLst>
              <a:ext uri="{FF2B5EF4-FFF2-40B4-BE49-F238E27FC236}">
                <a16:creationId xmlns:a16="http://schemas.microsoft.com/office/drawing/2014/main" xmlns="" id="{1ABEC9E3-600E-47C2-8CBA-41F77F3BC570}"/>
              </a:ext>
            </a:extLst>
          </p:cNvPr>
          <p:cNvSpPr/>
          <p:nvPr/>
        </p:nvSpPr>
        <p:spPr>
          <a:xfrm>
            <a:off x="107504" y="890716"/>
            <a:ext cx="8928992" cy="58170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xmlns="" id="{F26D4B9C-9CE5-4B06-9BBA-47BAF450BF15}"/>
              </a:ext>
            </a:extLst>
          </p:cNvPr>
          <p:cNvPicPr/>
          <p:nvPr/>
        </p:nvPicPr>
        <p:blipFill rotWithShape="1">
          <a:blip r:embed="rId8" cstate="print"/>
          <a:srcRect l="45057" t="19040" r="37306" b="62320"/>
          <a:stretch/>
        </p:blipFill>
        <p:spPr bwMode="auto">
          <a:xfrm>
            <a:off x="994849" y="5584078"/>
            <a:ext cx="2472652" cy="9586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0" name="Солнце 29">
            <a:extLst>
              <a:ext uri="{FF2B5EF4-FFF2-40B4-BE49-F238E27FC236}">
                <a16:creationId xmlns:a16="http://schemas.microsoft.com/office/drawing/2014/main" xmlns="" id="{A131A858-6D34-410A-8A9C-D110D1C7951E}"/>
              </a:ext>
            </a:extLst>
          </p:cNvPr>
          <p:cNvSpPr/>
          <p:nvPr/>
        </p:nvSpPr>
        <p:spPr>
          <a:xfrm>
            <a:off x="83124" y="5855167"/>
            <a:ext cx="936104" cy="637509"/>
          </a:xfrm>
          <a:prstGeom prst="su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91311915-50F8-4991-8FDC-5E7552388F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4941053"/>
              </p:ext>
            </p:extLst>
          </p:nvPr>
        </p:nvGraphicFramePr>
        <p:xfrm>
          <a:off x="251520" y="939676"/>
          <a:ext cx="8568952" cy="4540396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821036">
                  <a:extLst>
                    <a:ext uri="{9D8B030D-6E8A-4147-A177-3AD203B41FA5}">
                      <a16:colId xmlns:a16="http://schemas.microsoft.com/office/drawing/2014/main" xmlns="" val="3783315836"/>
                    </a:ext>
                  </a:extLst>
                </a:gridCol>
                <a:gridCol w="5043043">
                  <a:extLst>
                    <a:ext uri="{9D8B030D-6E8A-4147-A177-3AD203B41FA5}">
                      <a16:colId xmlns:a16="http://schemas.microsoft.com/office/drawing/2014/main" xmlns="" val="760294289"/>
                    </a:ext>
                  </a:extLst>
                </a:gridCol>
                <a:gridCol w="1048689">
                  <a:extLst>
                    <a:ext uri="{9D8B030D-6E8A-4147-A177-3AD203B41FA5}">
                      <a16:colId xmlns:a16="http://schemas.microsoft.com/office/drawing/2014/main" xmlns="" val="915037264"/>
                    </a:ext>
                  </a:extLst>
                </a:gridCol>
                <a:gridCol w="1051798">
                  <a:extLst>
                    <a:ext uri="{9D8B030D-6E8A-4147-A177-3AD203B41FA5}">
                      <a16:colId xmlns:a16="http://schemas.microsoft.com/office/drawing/2014/main" xmlns="" val="1351290267"/>
                    </a:ext>
                  </a:extLst>
                </a:gridCol>
                <a:gridCol w="604386">
                  <a:extLst>
                    <a:ext uri="{9D8B030D-6E8A-4147-A177-3AD203B41FA5}">
                      <a16:colId xmlns:a16="http://schemas.microsoft.com/office/drawing/2014/main" xmlns="" val="3613123431"/>
                    </a:ext>
                  </a:extLst>
                </a:gridCol>
              </a:tblGrid>
              <a:tr h="3315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МП/ПМП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u="sng" dirty="0">
                          <a:effectLst/>
                        </a:rPr>
                        <a:t>РАСХОДЫ НА РЕАЛИЗАЦИЮ ПРОГРАММЫ</a:t>
                      </a:r>
                      <a:endParaRPr lang="ru-RU" sz="800" b="1" u="sng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Утвержденные бюджетные назначения, руб.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Исполнено за 2021 год, руб.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% исполнения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66593535"/>
                  </a:ext>
                </a:extLst>
              </a:tr>
              <a:tr h="2951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"Повышение качества жизни населения Дальнеконстантиновского муниципального района Нижегородской области на 2019-2024 годы"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153 866 399,32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138 308 971,32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97550228"/>
                  </a:ext>
                </a:extLst>
              </a:tr>
              <a:tr h="2316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14 1 00 00000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"Газификация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27 600 354,08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27 600 223,56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43147365"/>
                  </a:ext>
                </a:extLst>
              </a:tr>
              <a:tr h="2454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14 2 00 00000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"Переселение граждан из аварийного жилищного фонда на территории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30 588 778,11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27 088 352,27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63027932"/>
                  </a:ext>
                </a:extLst>
              </a:tr>
              <a:tr h="2391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14 3 00 00000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"Социальная поддержка граждан при газификации домовладений в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Дальнеконстантиновском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муниципальном районе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142 071,57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39258963"/>
                  </a:ext>
                </a:extLst>
              </a:tr>
              <a:tr h="2605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14 4 00 00000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«Обеспечение жильем молодых семей в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Дальнеконстантиновском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муниципальном районе Нижегородской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1 184 400,00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1 184 400,00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61727425"/>
                  </a:ext>
                </a:extLst>
              </a:tr>
              <a:tr h="362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14 5 00 00000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«Обеспечение детей-сирот и детей, оставшихся без попечения родителей, лиц из числа детей-сирот и детей, оставшихся без попечения родителей, жилыми помещениями в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Дальнеконстантиновском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муниципальном районе Нижегородской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14 398 500,00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14 348 500,00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24421495"/>
                  </a:ext>
                </a:extLst>
              </a:tr>
              <a:tr h="4443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14 6 00 00000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"Обеспечение инженерной и дорожной инфраструктурой земельных участков, предназначенных для бесплатного предоставления многодетным семьям для индивидуального жилищного строительства в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Дальнеконстантиновском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муниципальном районе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8 642 275,00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7 678 107,00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20788276"/>
                  </a:ext>
                </a:extLst>
              </a:tr>
              <a:tr h="2454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14 7 00 00000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"Строительство, содержание и ремонт автомобильных дорог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15 277 507,65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12 316 542,12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90822035"/>
                  </a:ext>
                </a:extLst>
              </a:tr>
              <a:tr h="2454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14 8 00 00000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"Строительство, реконструкция и капитальный ремонт объектов образования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1 250 000,00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1 185 000,00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50098806"/>
                  </a:ext>
                </a:extLst>
              </a:tr>
              <a:tr h="2454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14 9 00 00000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"Проведение  мероприятий по регулированию  численности безнадзорных животных в 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Дальнеконстантиновском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муниципальном районе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441 800,00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441 676,73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86947364"/>
                  </a:ext>
                </a:extLst>
              </a:tr>
              <a:tr h="1259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А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"Управление программой"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3 324 326,95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3 323 536,65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16719208"/>
                  </a:ext>
                </a:extLst>
              </a:tr>
              <a:tr h="983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Г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«Ремонт жилья детям-сиротам»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31 873,00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31 873,00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08539180"/>
                  </a:ext>
                </a:extLst>
              </a:tr>
              <a:tr h="2103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Д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"Развитие системы водоснабжения и водоотведения"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3 702 485,50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3 458 359,75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42924748"/>
                  </a:ext>
                </a:extLst>
              </a:tr>
              <a:tr h="3752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Ж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"Формирование комфортной городской среды на территории Дальнеконстантиновского муниципального района в рамках ГП "Формирование современной городской среды на территории Нижегородской области на 2018-2024 годы""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665 023,98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665 023,98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43099997"/>
                  </a:ext>
                </a:extLst>
              </a:tr>
              <a:tr h="1710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К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"Строительство, реконструкция и капитальный ремонт учреждений культуры Дальнеконстантиновского муниципального района Нижегородской области 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762 823,48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278 438,93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М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 "Комплексное развитие сельских территорий"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r>
                        <a:rPr lang="ru-RU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854 180,00</a:t>
                      </a:r>
                      <a:endParaRPr lang="ru-RU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38 583 937,33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</a:tbl>
          </a:graphicData>
        </a:graphic>
      </p:graphicFrame>
      <p:sp>
        <p:nvSpPr>
          <p:cNvPr id="41" name="Овал 40">
            <a:extLst>
              <a:ext uri="{FF2B5EF4-FFF2-40B4-BE49-F238E27FC236}">
                <a16:creationId xmlns:a16="http://schemas.microsoft.com/office/drawing/2014/main" xmlns="" id="{9ECCC6CA-B7E7-4EBE-AD26-C0AAA0D87CD0}"/>
              </a:ext>
            </a:extLst>
          </p:cNvPr>
          <p:cNvSpPr/>
          <p:nvPr/>
        </p:nvSpPr>
        <p:spPr>
          <a:xfrm>
            <a:off x="8149152" y="6326066"/>
            <a:ext cx="864096" cy="44041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32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6352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741248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0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на 2019-2024 годы"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210265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46" name="Объект 12">
            <a:extLst>
              <a:ext uri="{FF2B5EF4-FFF2-40B4-BE49-F238E27FC236}">
                <a16:creationId xmlns:a16="http://schemas.microsoft.com/office/drawing/2014/main" xmlns="" id="{FDDD8561-F7C8-4A8F-A9FE-8383FCABAFAD}"/>
              </a:ext>
            </a:extLst>
          </p:cNvPr>
          <p:cNvSpPr txBox="1">
            <a:spLocks/>
          </p:cNvSpPr>
          <p:nvPr/>
        </p:nvSpPr>
        <p:spPr>
          <a:xfrm>
            <a:off x="113462" y="1108149"/>
            <a:ext cx="8917076" cy="5671620"/>
          </a:xfrm>
          <a:prstGeom prst="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8000">
                <a:schemeClr val="accent2">
                  <a:lumMod val="20000"/>
                  <a:lumOff val="80000"/>
                </a:schemeClr>
              </a:gs>
              <a:gs pos="56000">
                <a:schemeClr val="bg1"/>
              </a:gs>
            </a:gsLst>
            <a:lin ang="16200000" scaled="1"/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b="1" i="1"/>
          </a:p>
          <a:p>
            <a:endParaRPr lang="ru-RU" b="1" i="1"/>
          </a:p>
          <a:p>
            <a:endParaRPr lang="ru-RU" b="1" i="1"/>
          </a:p>
          <a:p>
            <a:endParaRPr lang="ru-RU" b="1" i="1" dirty="0"/>
          </a:p>
        </p:txBody>
      </p:sp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2B159BBD-3704-4465-88C2-0C09CFA255DE}"/>
              </a:ext>
            </a:extLst>
          </p:cNvPr>
          <p:cNvPicPr/>
          <p:nvPr/>
        </p:nvPicPr>
        <p:blipFill>
          <a:blip r:embed="rId2" cstate="print"/>
          <a:srcRect l="12735" t="12264" r="7307"/>
          <a:stretch>
            <a:fillRect/>
          </a:stretch>
        </p:blipFill>
        <p:spPr bwMode="auto">
          <a:xfrm>
            <a:off x="261209" y="6082990"/>
            <a:ext cx="1296144" cy="657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review-image" descr="http://culman.ru/uploads/posts/2012-11/1353134423_96300902.jpg">
            <a:hlinkClick r:id="rId3" tgtFrame="&quot;_blank&quot;"/>
            <a:extLst>
              <a:ext uri="{FF2B5EF4-FFF2-40B4-BE49-F238E27FC236}">
                <a16:creationId xmlns:a16="http://schemas.microsoft.com/office/drawing/2014/main" xmlns="" id="{3D4EAE36-C65F-4545-A690-0602DF424243}"/>
              </a:ext>
            </a:extLst>
          </p:cNvPr>
          <p:cNvPicPr/>
          <p:nvPr/>
        </p:nvPicPr>
        <p:blipFill>
          <a:blip r:embed="rId4" cstate="print"/>
          <a:srcRect l="20564" t="32007" r="22165" b="19892"/>
          <a:stretch>
            <a:fillRect/>
          </a:stretch>
        </p:blipFill>
        <p:spPr bwMode="auto">
          <a:xfrm>
            <a:off x="1689099" y="6096721"/>
            <a:ext cx="1415038" cy="683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Стрелка: шеврон 48">
            <a:extLst>
              <a:ext uri="{FF2B5EF4-FFF2-40B4-BE49-F238E27FC236}">
                <a16:creationId xmlns:a16="http://schemas.microsoft.com/office/drawing/2014/main" xmlns="" id="{D95CE8EC-2BA8-4944-9C78-D737A1259010}"/>
              </a:ext>
            </a:extLst>
          </p:cNvPr>
          <p:cNvSpPr/>
          <p:nvPr/>
        </p:nvSpPr>
        <p:spPr>
          <a:xfrm>
            <a:off x="3176145" y="6165304"/>
            <a:ext cx="576064" cy="522059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: шеврон 49">
            <a:extLst>
              <a:ext uri="{FF2B5EF4-FFF2-40B4-BE49-F238E27FC236}">
                <a16:creationId xmlns:a16="http://schemas.microsoft.com/office/drawing/2014/main" xmlns="" id="{8361152C-E4D7-48FA-8481-E5C8B9BA5442}"/>
              </a:ext>
            </a:extLst>
          </p:cNvPr>
          <p:cNvSpPr/>
          <p:nvPr/>
        </p:nvSpPr>
        <p:spPr>
          <a:xfrm>
            <a:off x="3688526" y="6219166"/>
            <a:ext cx="523434" cy="45228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трелка: шеврон 50">
            <a:extLst>
              <a:ext uri="{FF2B5EF4-FFF2-40B4-BE49-F238E27FC236}">
                <a16:creationId xmlns:a16="http://schemas.microsoft.com/office/drawing/2014/main" xmlns="" id="{20D7B7B3-DFDB-44FF-A83D-7198F034CF4C}"/>
              </a:ext>
            </a:extLst>
          </p:cNvPr>
          <p:cNvSpPr/>
          <p:nvPr/>
        </p:nvSpPr>
        <p:spPr>
          <a:xfrm>
            <a:off x="4178198" y="6219311"/>
            <a:ext cx="542835" cy="432048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Стрелка: шеврон 51">
            <a:extLst>
              <a:ext uri="{FF2B5EF4-FFF2-40B4-BE49-F238E27FC236}">
                <a16:creationId xmlns:a16="http://schemas.microsoft.com/office/drawing/2014/main" xmlns="" id="{29020341-BE04-4C0E-9091-C766EB66A538}"/>
              </a:ext>
            </a:extLst>
          </p:cNvPr>
          <p:cNvSpPr/>
          <p:nvPr/>
        </p:nvSpPr>
        <p:spPr>
          <a:xfrm>
            <a:off x="4648477" y="6227675"/>
            <a:ext cx="481585" cy="40787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трелка: шеврон 53">
            <a:extLst>
              <a:ext uri="{FF2B5EF4-FFF2-40B4-BE49-F238E27FC236}">
                <a16:creationId xmlns:a16="http://schemas.microsoft.com/office/drawing/2014/main" xmlns="" id="{951F24C9-E7ED-4222-B394-B47F1E44EB14}"/>
              </a:ext>
            </a:extLst>
          </p:cNvPr>
          <p:cNvSpPr/>
          <p:nvPr/>
        </p:nvSpPr>
        <p:spPr>
          <a:xfrm>
            <a:off x="5093133" y="6269191"/>
            <a:ext cx="371873" cy="344579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Овал 54">
            <a:extLst>
              <a:ext uri="{FF2B5EF4-FFF2-40B4-BE49-F238E27FC236}">
                <a16:creationId xmlns:a16="http://schemas.microsoft.com/office/drawing/2014/main" xmlns="" id="{F5195976-E74F-4160-9F02-F05FDBEF9F2C}"/>
              </a:ext>
            </a:extLst>
          </p:cNvPr>
          <p:cNvSpPr/>
          <p:nvPr/>
        </p:nvSpPr>
        <p:spPr>
          <a:xfrm>
            <a:off x="8107810" y="6308549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33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2F3D7ECD-5042-46CE-A965-36DE387572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4018456"/>
              </p:ext>
            </p:extLst>
          </p:nvPr>
        </p:nvGraphicFramePr>
        <p:xfrm>
          <a:off x="179512" y="911742"/>
          <a:ext cx="8784975" cy="495870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585214">
                  <a:extLst>
                    <a:ext uri="{9D8B030D-6E8A-4147-A177-3AD203B41FA5}">
                      <a16:colId xmlns:a16="http://schemas.microsoft.com/office/drawing/2014/main" xmlns="" val="857600115"/>
                    </a:ext>
                  </a:extLst>
                </a:gridCol>
                <a:gridCol w="3929618">
                  <a:extLst>
                    <a:ext uri="{9D8B030D-6E8A-4147-A177-3AD203B41FA5}">
                      <a16:colId xmlns:a16="http://schemas.microsoft.com/office/drawing/2014/main" xmlns="" val="818142874"/>
                    </a:ext>
                  </a:extLst>
                </a:gridCol>
                <a:gridCol w="479785">
                  <a:extLst>
                    <a:ext uri="{9D8B030D-6E8A-4147-A177-3AD203B41FA5}">
                      <a16:colId xmlns:a16="http://schemas.microsoft.com/office/drawing/2014/main" xmlns="" val="2778467623"/>
                    </a:ext>
                  </a:extLst>
                </a:gridCol>
                <a:gridCol w="585214">
                  <a:extLst>
                    <a:ext uri="{9D8B030D-6E8A-4147-A177-3AD203B41FA5}">
                      <a16:colId xmlns:a16="http://schemas.microsoft.com/office/drawing/2014/main" xmlns="" val="1683294082"/>
                    </a:ext>
                  </a:extLst>
                </a:gridCol>
                <a:gridCol w="642719">
                  <a:extLst>
                    <a:ext uri="{9D8B030D-6E8A-4147-A177-3AD203B41FA5}">
                      <a16:colId xmlns:a16="http://schemas.microsoft.com/office/drawing/2014/main" xmlns="" val="2431676289"/>
                    </a:ext>
                  </a:extLst>
                </a:gridCol>
                <a:gridCol w="642719">
                  <a:extLst>
                    <a:ext uri="{9D8B030D-6E8A-4147-A177-3AD203B41FA5}">
                      <a16:colId xmlns:a16="http://schemas.microsoft.com/office/drawing/2014/main" xmlns="" val="799650869"/>
                    </a:ext>
                  </a:extLst>
                </a:gridCol>
                <a:gridCol w="1919706">
                  <a:extLst>
                    <a:ext uri="{9D8B030D-6E8A-4147-A177-3AD203B41FA5}">
                      <a16:colId xmlns:a16="http://schemas.microsoft.com/office/drawing/2014/main" xmlns="" val="2195868139"/>
                    </a:ext>
                  </a:extLst>
                </a:gridCol>
              </a:tblGrid>
              <a:tr h="639060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п/п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(подпрограммы)</a:t>
                      </a: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Индикатор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достижения цели/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непосредственный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результат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(наименование)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Ед.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измерения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Значения индикатора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достижения цели/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непосредственного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результата муниципальной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программы, подпрограммы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Обоснование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отклонений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значений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индикатора/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непосредственного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результата на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конец отчетного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года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0090026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год,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предшествующий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отчетному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отчетный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год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60864035"/>
                  </a:ext>
                </a:extLst>
              </a:tr>
              <a:tr h="2586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план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факт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66883627"/>
                  </a:ext>
                </a:extLst>
              </a:tr>
              <a:tr h="1369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«Газификация Дальнеконстантиновского муниципального района Нижегородской области»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64492703"/>
                  </a:ext>
                </a:extLst>
              </a:tr>
              <a:tr h="3857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вновь построенных газопроводов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Построен газопровод в </a:t>
                      </a:r>
                      <a:r>
                        <a:rPr lang="ru-RU" sz="9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д.Юловка</a:t>
                      </a: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9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д.Кажлейка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32597315"/>
                  </a:ext>
                </a:extLst>
              </a:tr>
              <a:tr h="1369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«Переселение граждан из аварийного жилищного фонда на территории Дальнеконстантиновского муниципального района Нижегородской области» 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01385061"/>
                  </a:ext>
                </a:extLst>
              </a:tr>
              <a:tr h="5541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переселенных жителей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рамках реализации 4 этапа программы расселен аварийный дом в </a:t>
                      </a:r>
                      <a:r>
                        <a:rPr lang="ru-RU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с.Арманиха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09373840"/>
                  </a:ext>
                </a:extLst>
              </a:tr>
              <a:tr h="1369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снесенных аварийных домов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Дом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Снесены аварийные дома в </a:t>
                      </a:r>
                      <a:r>
                        <a:rPr lang="ru-RU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п.Дубрава</a:t>
                      </a: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с.Румянцево</a:t>
                      </a: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с.Маргуша</a:t>
                      </a: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с.Малая</a:t>
                      </a: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Пица</a:t>
                      </a: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с.Арманиха</a:t>
                      </a: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с.Белозерово</a:t>
                      </a: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р.п.Д</a:t>
                      </a: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-Константиново</a:t>
                      </a:r>
                      <a:endParaRPr lang="ru-RU" sz="9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24577454"/>
                  </a:ext>
                </a:extLst>
              </a:tr>
              <a:tr h="1376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«Социальная поддержка граждан при газификации домовладений в </a:t>
                      </a:r>
                      <a:r>
                        <a:rPr lang="ru-RU" sz="900" dirty="0" err="1">
                          <a:effectLst/>
                        </a:rPr>
                        <a:t>Дальнеконстантиновском</a:t>
                      </a:r>
                      <a:r>
                        <a:rPr lang="ru-RU" sz="900" dirty="0">
                          <a:effectLst/>
                        </a:rPr>
                        <a:t> муниципальном районе Нижегородской области»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36253311"/>
                  </a:ext>
                </a:extLst>
              </a:tr>
              <a:tr h="2824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граждан, получивших социальную выплату на газификацию домовладений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 </a:t>
                      </a:r>
                      <a:r>
                        <a:rPr lang="ru-RU" sz="9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соцвыплатой</a:t>
                      </a: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обратилось 6 человек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24552422"/>
                  </a:ext>
                </a:extLst>
              </a:tr>
              <a:tr h="1369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«Обеспечение жильем молодых семей в Дальнеконстантиновском муниципальном районе Нижегородской области»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81664754"/>
                  </a:ext>
                </a:extLst>
              </a:tr>
              <a:tr h="2824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молодых семей, получивших государственную поддержку в решении жилищных проблем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Сем.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54240467"/>
                  </a:ext>
                </a:extLst>
              </a:tr>
              <a:tr h="2824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«Обеспечение детей-сирот и детей, оставшихся без попечения родителей, лиц из числа детей-сирот и детей, оставшихся без попечения родителей, жилыми помещениями в </a:t>
                      </a:r>
                      <a:r>
                        <a:rPr lang="ru-RU" sz="900" dirty="0" err="1">
                          <a:effectLst/>
                        </a:rPr>
                        <a:t>Дальнеконстантиновском</a:t>
                      </a:r>
                      <a:r>
                        <a:rPr lang="ru-RU" sz="900" dirty="0">
                          <a:effectLst/>
                        </a:rPr>
                        <a:t> муниципальном районе Нижегородской области»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414542"/>
                  </a:ext>
                </a:extLst>
              </a:tr>
              <a:tr h="4273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детей-сирот и детей, оставшихся без попечения родителей, лиц из числа детей-сирот и детей, оставшихся без попечения родителей, обеспеченных жилыми помещениями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Ввиду экономии денежных средств приобретено на 2 квартиры больше, чем запланировано министерством социальной политики НО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31422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51030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741248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0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на 2019-2024 годы"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210265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46" name="Объект 12">
            <a:extLst>
              <a:ext uri="{FF2B5EF4-FFF2-40B4-BE49-F238E27FC236}">
                <a16:creationId xmlns:a16="http://schemas.microsoft.com/office/drawing/2014/main" xmlns="" id="{FDDD8561-F7C8-4A8F-A9FE-8383FCABAFAD}"/>
              </a:ext>
            </a:extLst>
          </p:cNvPr>
          <p:cNvSpPr txBox="1">
            <a:spLocks/>
          </p:cNvSpPr>
          <p:nvPr/>
        </p:nvSpPr>
        <p:spPr>
          <a:xfrm>
            <a:off x="113462" y="1108149"/>
            <a:ext cx="8917076" cy="5671620"/>
          </a:xfrm>
          <a:prstGeom prst="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8000">
                <a:schemeClr val="accent2">
                  <a:lumMod val="20000"/>
                  <a:lumOff val="80000"/>
                </a:schemeClr>
              </a:gs>
              <a:gs pos="56000">
                <a:schemeClr val="bg1"/>
              </a:gs>
            </a:gsLst>
            <a:lin ang="16200000" scaled="1"/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b="1" i="1"/>
          </a:p>
          <a:p>
            <a:endParaRPr lang="ru-RU" b="1" i="1"/>
          </a:p>
          <a:p>
            <a:endParaRPr lang="ru-RU" b="1" i="1"/>
          </a:p>
          <a:p>
            <a:endParaRPr lang="ru-RU" b="1" i="1" dirty="0"/>
          </a:p>
        </p:txBody>
      </p:sp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2B159BBD-3704-4465-88C2-0C09CFA255DE}"/>
              </a:ext>
            </a:extLst>
          </p:cNvPr>
          <p:cNvPicPr/>
          <p:nvPr/>
        </p:nvPicPr>
        <p:blipFill>
          <a:blip r:embed="rId2" cstate="print"/>
          <a:srcRect l="12735" t="12264" r="7307"/>
          <a:stretch>
            <a:fillRect/>
          </a:stretch>
        </p:blipFill>
        <p:spPr bwMode="auto">
          <a:xfrm>
            <a:off x="261209" y="6082990"/>
            <a:ext cx="1296144" cy="657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review-image" descr="http://culman.ru/uploads/posts/2012-11/1353134423_96300902.jpg">
            <a:hlinkClick r:id="rId3" tgtFrame="&quot;_blank&quot;"/>
            <a:extLst>
              <a:ext uri="{FF2B5EF4-FFF2-40B4-BE49-F238E27FC236}">
                <a16:creationId xmlns:a16="http://schemas.microsoft.com/office/drawing/2014/main" xmlns="" id="{3D4EAE36-C65F-4545-A690-0602DF424243}"/>
              </a:ext>
            </a:extLst>
          </p:cNvPr>
          <p:cNvPicPr/>
          <p:nvPr/>
        </p:nvPicPr>
        <p:blipFill>
          <a:blip r:embed="rId4" cstate="print"/>
          <a:srcRect l="20564" t="32007" r="22165" b="19892"/>
          <a:stretch>
            <a:fillRect/>
          </a:stretch>
        </p:blipFill>
        <p:spPr bwMode="auto">
          <a:xfrm>
            <a:off x="1689099" y="6096721"/>
            <a:ext cx="1415038" cy="683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Стрелка: шеврон 48">
            <a:extLst>
              <a:ext uri="{FF2B5EF4-FFF2-40B4-BE49-F238E27FC236}">
                <a16:creationId xmlns:a16="http://schemas.microsoft.com/office/drawing/2014/main" xmlns="" id="{D95CE8EC-2BA8-4944-9C78-D737A1259010}"/>
              </a:ext>
            </a:extLst>
          </p:cNvPr>
          <p:cNvSpPr/>
          <p:nvPr/>
        </p:nvSpPr>
        <p:spPr>
          <a:xfrm>
            <a:off x="3176145" y="6165304"/>
            <a:ext cx="576064" cy="522059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: шеврон 49">
            <a:extLst>
              <a:ext uri="{FF2B5EF4-FFF2-40B4-BE49-F238E27FC236}">
                <a16:creationId xmlns:a16="http://schemas.microsoft.com/office/drawing/2014/main" xmlns="" id="{8361152C-E4D7-48FA-8481-E5C8B9BA5442}"/>
              </a:ext>
            </a:extLst>
          </p:cNvPr>
          <p:cNvSpPr/>
          <p:nvPr/>
        </p:nvSpPr>
        <p:spPr>
          <a:xfrm>
            <a:off x="3688526" y="6219166"/>
            <a:ext cx="523434" cy="45228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трелка: шеврон 50">
            <a:extLst>
              <a:ext uri="{FF2B5EF4-FFF2-40B4-BE49-F238E27FC236}">
                <a16:creationId xmlns:a16="http://schemas.microsoft.com/office/drawing/2014/main" xmlns="" id="{20D7B7B3-DFDB-44FF-A83D-7198F034CF4C}"/>
              </a:ext>
            </a:extLst>
          </p:cNvPr>
          <p:cNvSpPr/>
          <p:nvPr/>
        </p:nvSpPr>
        <p:spPr>
          <a:xfrm>
            <a:off x="4178198" y="6219311"/>
            <a:ext cx="542835" cy="432048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Стрелка: шеврон 51">
            <a:extLst>
              <a:ext uri="{FF2B5EF4-FFF2-40B4-BE49-F238E27FC236}">
                <a16:creationId xmlns:a16="http://schemas.microsoft.com/office/drawing/2014/main" xmlns="" id="{29020341-BE04-4C0E-9091-C766EB66A538}"/>
              </a:ext>
            </a:extLst>
          </p:cNvPr>
          <p:cNvSpPr/>
          <p:nvPr/>
        </p:nvSpPr>
        <p:spPr>
          <a:xfrm>
            <a:off x="4648477" y="6227675"/>
            <a:ext cx="481585" cy="40787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трелка: шеврон 53">
            <a:extLst>
              <a:ext uri="{FF2B5EF4-FFF2-40B4-BE49-F238E27FC236}">
                <a16:creationId xmlns:a16="http://schemas.microsoft.com/office/drawing/2014/main" xmlns="" id="{951F24C9-E7ED-4222-B394-B47F1E44EB14}"/>
              </a:ext>
            </a:extLst>
          </p:cNvPr>
          <p:cNvSpPr/>
          <p:nvPr/>
        </p:nvSpPr>
        <p:spPr>
          <a:xfrm>
            <a:off x="5093133" y="6269191"/>
            <a:ext cx="371873" cy="344579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xmlns="" id="{579C7F43-44DE-483D-BFCF-26818BDD3524}"/>
              </a:ext>
            </a:extLst>
          </p:cNvPr>
          <p:cNvSpPr/>
          <p:nvPr/>
        </p:nvSpPr>
        <p:spPr>
          <a:xfrm>
            <a:off x="8107810" y="6308549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34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9EE8C038-8E57-4666-9C83-E615096B61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5976996"/>
              </p:ext>
            </p:extLst>
          </p:nvPr>
        </p:nvGraphicFramePr>
        <p:xfrm>
          <a:off x="179512" y="911742"/>
          <a:ext cx="8784977" cy="5670048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355955">
                  <a:extLst>
                    <a:ext uri="{9D8B030D-6E8A-4147-A177-3AD203B41FA5}">
                      <a16:colId xmlns:a16="http://schemas.microsoft.com/office/drawing/2014/main" xmlns="" val="251043637"/>
                    </a:ext>
                  </a:extLst>
                </a:gridCol>
                <a:gridCol w="4135013">
                  <a:extLst>
                    <a:ext uri="{9D8B030D-6E8A-4147-A177-3AD203B41FA5}">
                      <a16:colId xmlns:a16="http://schemas.microsoft.com/office/drawing/2014/main" xmlns="" val="3079420848"/>
                    </a:ext>
                  </a:extLst>
                </a:gridCol>
                <a:gridCol w="504864">
                  <a:extLst>
                    <a:ext uri="{9D8B030D-6E8A-4147-A177-3AD203B41FA5}">
                      <a16:colId xmlns:a16="http://schemas.microsoft.com/office/drawing/2014/main" xmlns="" val="435370724"/>
                    </a:ext>
                  </a:extLst>
                </a:gridCol>
                <a:gridCol w="615803">
                  <a:extLst>
                    <a:ext uri="{9D8B030D-6E8A-4147-A177-3AD203B41FA5}">
                      <a16:colId xmlns:a16="http://schemas.microsoft.com/office/drawing/2014/main" xmlns="" val="4282914345"/>
                    </a:ext>
                  </a:extLst>
                </a:gridCol>
                <a:gridCol w="476980">
                  <a:extLst>
                    <a:ext uri="{9D8B030D-6E8A-4147-A177-3AD203B41FA5}">
                      <a16:colId xmlns:a16="http://schemas.microsoft.com/office/drawing/2014/main" xmlns="" val="1862077515"/>
                    </a:ext>
                  </a:extLst>
                </a:gridCol>
                <a:gridCol w="676315">
                  <a:extLst>
                    <a:ext uri="{9D8B030D-6E8A-4147-A177-3AD203B41FA5}">
                      <a16:colId xmlns:a16="http://schemas.microsoft.com/office/drawing/2014/main" xmlns="" val="3538553563"/>
                    </a:ext>
                  </a:extLst>
                </a:gridCol>
                <a:gridCol w="2020047">
                  <a:extLst>
                    <a:ext uri="{9D8B030D-6E8A-4147-A177-3AD203B41FA5}">
                      <a16:colId xmlns:a16="http://schemas.microsoft.com/office/drawing/2014/main" xmlns="" val="2989035488"/>
                    </a:ext>
                  </a:extLst>
                </a:gridCol>
              </a:tblGrid>
              <a:tr h="3151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6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«Обеспечение инженерной и дорожной инфраструктурой земельных участков, предназначенных для бесплатного предоставления многодетным семьям для индивидуального жилищного строительства в </a:t>
                      </a:r>
                      <a:r>
                        <a:rPr lang="ru-RU" sz="900" dirty="0" err="1">
                          <a:effectLst/>
                        </a:rPr>
                        <a:t>Дальнеконстантиновском</a:t>
                      </a:r>
                      <a:r>
                        <a:rPr lang="ru-RU" sz="900" dirty="0">
                          <a:effectLst/>
                        </a:rPr>
                        <a:t> муниципальном районе Нижегородской области»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4596748"/>
                  </a:ext>
                </a:extLst>
              </a:tr>
              <a:tr h="422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обеспеченных инженерной и дорожной инфраструктурой земельных участков для бесплатного предоставления в целях индивидуального жилищного строительства в Дальнеконстантиновском муниципальном районе Нижегородской области поставленным на учет многодетным семьям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Зем. уч.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Построен газопровод к земельным участкам многодетных семей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93848268"/>
                  </a:ext>
                </a:extLst>
              </a:tr>
              <a:tr h="2079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Строительство, содержание и ремонт автомобильных дорог Дальнеконстантиновского муниципального района Нижегородской области»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08758643"/>
                  </a:ext>
                </a:extLst>
              </a:tr>
              <a:tr h="2079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Протяженность отремонтированных автомобильных дорог общего пользования местного значения, вне границ населенных пунктов.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км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80462530"/>
                  </a:ext>
                </a:extLst>
              </a:tr>
              <a:tr h="155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расчищенных автомобильных дорог в зимнее время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49209262"/>
                  </a:ext>
                </a:extLst>
              </a:tr>
              <a:tr h="155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Протяженность построенной дороги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км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05951300"/>
                  </a:ext>
                </a:extLst>
              </a:tr>
              <a:tr h="155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поставленных на кадастровый учет автомобильных дорог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67216159"/>
                  </a:ext>
                </a:extLst>
              </a:tr>
              <a:tr h="2079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«Строительство, реконструкция и капитальный ремонт объектов образования Дальнеконстантиновского муниципального района Нижегородской области»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1908253"/>
                  </a:ext>
                </a:extLst>
              </a:tr>
              <a:tr h="2079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дополнительно введенных учебных мест п.ст. Суроватиха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мест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95479139"/>
                  </a:ext>
                </a:extLst>
              </a:tr>
              <a:tr h="155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дополнительно введенных мест в дошкольных учреждениях р.п.Дальнее Константиново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мест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94720063"/>
                  </a:ext>
                </a:extLst>
              </a:tr>
              <a:tr h="2079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«Проведение мероприятий по регулированию численности безнадзорных животных в </a:t>
                      </a:r>
                      <a:r>
                        <a:rPr lang="ru-RU" sz="900" dirty="0" err="1">
                          <a:effectLst/>
                        </a:rPr>
                        <a:t>Дальнеконстантиновском</a:t>
                      </a:r>
                      <a:r>
                        <a:rPr lang="ru-RU" sz="900" dirty="0">
                          <a:effectLst/>
                        </a:rPr>
                        <a:t> муниципальном районе Нижегородской области»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41609561"/>
                  </a:ext>
                </a:extLst>
              </a:tr>
              <a:tr h="2079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Эфтаназия безнадзорных животных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голов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45630022"/>
                  </a:ext>
                </a:extLst>
              </a:tr>
              <a:tr h="2079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Стерилизация и кастрация безнадзорных животных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голов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33622272"/>
                  </a:ext>
                </a:extLst>
              </a:tr>
              <a:tr h="155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«Управление программой»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56054826"/>
                  </a:ext>
                </a:extLst>
              </a:tr>
              <a:tr h="155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выполненных мероприятий и показателей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64855517"/>
                  </a:ext>
                </a:extLst>
              </a:tr>
              <a:tr h="2079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«Приобретение жилых помещений для предоставления гражданам, утратившим жилые помещения в результате пожара, по договорам социального найма, в </a:t>
                      </a:r>
                      <a:r>
                        <a:rPr lang="ru-RU" sz="900" dirty="0" err="1">
                          <a:effectLst/>
                        </a:rPr>
                        <a:t>Дальнеконстантиновском</a:t>
                      </a:r>
                      <a:r>
                        <a:rPr lang="ru-RU" sz="900" dirty="0">
                          <a:effectLst/>
                        </a:rPr>
                        <a:t> муниципальном районе»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51938419"/>
                  </a:ext>
                </a:extLst>
              </a:tr>
              <a:tr h="422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приобретенных жилых помещений гражданам  для предоставления по договору социального найма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Жил. пом.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26207520"/>
                  </a:ext>
                </a:extLst>
              </a:tr>
              <a:tr h="155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«Ремонт жилья детям-сиротам»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83091083"/>
                  </a:ext>
                </a:extLst>
              </a:tr>
              <a:tr h="2079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отремонтированных жилых помещений, закрепленных за детьми-сиротами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Жил. пом.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3765778"/>
                  </a:ext>
                </a:extLst>
              </a:tr>
              <a:tr h="155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«Развитие системы водоснабжения и водоотведения»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92851655"/>
                  </a:ext>
                </a:extLst>
              </a:tr>
              <a:tr h="422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 ремонт систем водоснабжения и водоотведения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13470465"/>
                  </a:ext>
                </a:extLst>
              </a:tr>
              <a:tr h="155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78770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02600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741248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0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на 2019-2024 годы"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210265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46" name="Объект 12">
            <a:extLst>
              <a:ext uri="{FF2B5EF4-FFF2-40B4-BE49-F238E27FC236}">
                <a16:creationId xmlns:a16="http://schemas.microsoft.com/office/drawing/2014/main" xmlns="" id="{FDDD8561-F7C8-4A8F-A9FE-8383FCABAFAD}"/>
              </a:ext>
            </a:extLst>
          </p:cNvPr>
          <p:cNvSpPr txBox="1">
            <a:spLocks/>
          </p:cNvSpPr>
          <p:nvPr/>
        </p:nvSpPr>
        <p:spPr>
          <a:xfrm>
            <a:off x="168045" y="1108149"/>
            <a:ext cx="8917076" cy="5671620"/>
          </a:xfrm>
          <a:prstGeom prst="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8000">
                <a:schemeClr val="accent2">
                  <a:lumMod val="20000"/>
                  <a:lumOff val="80000"/>
                </a:schemeClr>
              </a:gs>
              <a:gs pos="56000">
                <a:schemeClr val="bg1"/>
              </a:gs>
            </a:gsLst>
            <a:lin ang="16200000" scaled="1"/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b="1" i="1"/>
          </a:p>
          <a:p>
            <a:endParaRPr lang="ru-RU" b="1" i="1"/>
          </a:p>
          <a:p>
            <a:endParaRPr lang="ru-RU" b="1" i="1"/>
          </a:p>
          <a:p>
            <a:endParaRPr lang="ru-RU" b="1" i="1" dirty="0"/>
          </a:p>
        </p:txBody>
      </p:sp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2B159BBD-3704-4465-88C2-0C09CFA255DE}"/>
              </a:ext>
            </a:extLst>
          </p:cNvPr>
          <p:cNvPicPr/>
          <p:nvPr/>
        </p:nvPicPr>
        <p:blipFill>
          <a:blip r:embed="rId2" cstate="print"/>
          <a:srcRect l="12735" t="12264" r="7307"/>
          <a:stretch>
            <a:fillRect/>
          </a:stretch>
        </p:blipFill>
        <p:spPr bwMode="auto">
          <a:xfrm>
            <a:off x="261209" y="6082990"/>
            <a:ext cx="1296144" cy="657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review-image" descr="http://culman.ru/uploads/posts/2012-11/1353134423_96300902.jpg">
            <a:hlinkClick r:id="rId3" tgtFrame="&quot;_blank&quot;"/>
            <a:extLst>
              <a:ext uri="{FF2B5EF4-FFF2-40B4-BE49-F238E27FC236}">
                <a16:creationId xmlns:a16="http://schemas.microsoft.com/office/drawing/2014/main" xmlns="" id="{3D4EAE36-C65F-4545-A690-0602DF424243}"/>
              </a:ext>
            </a:extLst>
          </p:cNvPr>
          <p:cNvPicPr/>
          <p:nvPr/>
        </p:nvPicPr>
        <p:blipFill>
          <a:blip r:embed="rId4" cstate="print"/>
          <a:srcRect l="20564" t="32007" r="22165" b="19892"/>
          <a:stretch>
            <a:fillRect/>
          </a:stretch>
        </p:blipFill>
        <p:spPr bwMode="auto">
          <a:xfrm>
            <a:off x="1689099" y="6096721"/>
            <a:ext cx="1415038" cy="683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Стрелка: шеврон 48">
            <a:extLst>
              <a:ext uri="{FF2B5EF4-FFF2-40B4-BE49-F238E27FC236}">
                <a16:creationId xmlns:a16="http://schemas.microsoft.com/office/drawing/2014/main" xmlns="" id="{D95CE8EC-2BA8-4944-9C78-D737A1259010}"/>
              </a:ext>
            </a:extLst>
          </p:cNvPr>
          <p:cNvSpPr/>
          <p:nvPr/>
        </p:nvSpPr>
        <p:spPr>
          <a:xfrm>
            <a:off x="4447456" y="6108596"/>
            <a:ext cx="576064" cy="522059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: шеврон 49">
            <a:extLst>
              <a:ext uri="{FF2B5EF4-FFF2-40B4-BE49-F238E27FC236}">
                <a16:creationId xmlns:a16="http://schemas.microsoft.com/office/drawing/2014/main" xmlns="" id="{8361152C-E4D7-48FA-8481-E5C8B9BA5442}"/>
              </a:ext>
            </a:extLst>
          </p:cNvPr>
          <p:cNvSpPr/>
          <p:nvPr/>
        </p:nvSpPr>
        <p:spPr>
          <a:xfrm>
            <a:off x="4915006" y="6133603"/>
            <a:ext cx="523434" cy="45228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трелка: шеврон 50">
            <a:extLst>
              <a:ext uri="{FF2B5EF4-FFF2-40B4-BE49-F238E27FC236}">
                <a16:creationId xmlns:a16="http://schemas.microsoft.com/office/drawing/2014/main" xmlns="" id="{20D7B7B3-DFDB-44FF-A83D-7198F034CF4C}"/>
              </a:ext>
            </a:extLst>
          </p:cNvPr>
          <p:cNvSpPr/>
          <p:nvPr/>
        </p:nvSpPr>
        <p:spPr>
          <a:xfrm>
            <a:off x="5377002" y="6143721"/>
            <a:ext cx="478418" cy="432048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Стрелка: шеврон 51">
            <a:extLst>
              <a:ext uri="{FF2B5EF4-FFF2-40B4-BE49-F238E27FC236}">
                <a16:creationId xmlns:a16="http://schemas.microsoft.com/office/drawing/2014/main" xmlns="" id="{29020341-BE04-4C0E-9091-C766EB66A538}"/>
              </a:ext>
            </a:extLst>
          </p:cNvPr>
          <p:cNvSpPr/>
          <p:nvPr/>
        </p:nvSpPr>
        <p:spPr>
          <a:xfrm>
            <a:off x="5791922" y="6143805"/>
            <a:ext cx="481585" cy="40787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трелка: шеврон 53">
            <a:extLst>
              <a:ext uri="{FF2B5EF4-FFF2-40B4-BE49-F238E27FC236}">
                <a16:creationId xmlns:a16="http://schemas.microsoft.com/office/drawing/2014/main" xmlns="" id="{951F24C9-E7ED-4222-B394-B47F1E44EB14}"/>
              </a:ext>
            </a:extLst>
          </p:cNvPr>
          <p:cNvSpPr/>
          <p:nvPr/>
        </p:nvSpPr>
        <p:spPr>
          <a:xfrm>
            <a:off x="6227938" y="6179994"/>
            <a:ext cx="371873" cy="344579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xmlns="" id="{579C7F43-44DE-483D-BFCF-26818BDD3524}"/>
              </a:ext>
            </a:extLst>
          </p:cNvPr>
          <p:cNvSpPr/>
          <p:nvPr/>
        </p:nvSpPr>
        <p:spPr>
          <a:xfrm>
            <a:off x="8107810" y="6308549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5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5F60B2EE-4A7B-4598-88D9-177CA5F332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7332953"/>
              </p:ext>
            </p:extLst>
          </p:nvPr>
        </p:nvGraphicFramePr>
        <p:xfrm>
          <a:off x="261208" y="1050412"/>
          <a:ext cx="8559264" cy="486791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346809">
                  <a:extLst>
                    <a:ext uri="{9D8B030D-6E8A-4147-A177-3AD203B41FA5}">
                      <a16:colId xmlns:a16="http://schemas.microsoft.com/office/drawing/2014/main" xmlns="" val="2761397059"/>
                    </a:ext>
                  </a:extLst>
                </a:gridCol>
                <a:gridCol w="4028773">
                  <a:extLst>
                    <a:ext uri="{9D8B030D-6E8A-4147-A177-3AD203B41FA5}">
                      <a16:colId xmlns:a16="http://schemas.microsoft.com/office/drawing/2014/main" xmlns="" val="3902347274"/>
                    </a:ext>
                  </a:extLst>
                </a:gridCol>
                <a:gridCol w="491892">
                  <a:extLst>
                    <a:ext uri="{9D8B030D-6E8A-4147-A177-3AD203B41FA5}">
                      <a16:colId xmlns:a16="http://schemas.microsoft.com/office/drawing/2014/main" xmlns="" val="2656722835"/>
                    </a:ext>
                  </a:extLst>
                </a:gridCol>
                <a:gridCol w="599981">
                  <a:extLst>
                    <a:ext uri="{9D8B030D-6E8A-4147-A177-3AD203B41FA5}">
                      <a16:colId xmlns:a16="http://schemas.microsoft.com/office/drawing/2014/main" xmlns="" val="4030270436"/>
                    </a:ext>
                  </a:extLst>
                </a:gridCol>
                <a:gridCol w="464725">
                  <a:extLst>
                    <a:ext uri="{9D8B030D-6E8A-4147-A177-3AD203B41FA5}">
                      <a16:colId xmlns:a16="http://schemas.microsoft.com/office/drawing/2014/main" xmlns="" val="3647531960"/>
                    </a:ext>
                  </a:extLst>
                </a:gridCol>
                <a:gridCol w="658939">
                  <a:extLst>
                    <a:ext uri="{9D8B030D-6E8A-4147-A177-3AD203B41FA5}">
                      <a16:colId xmlns:a16="http://schemas.microsoft.com/office/drawing/2014/main" xmlns="" val="3724235898"/>
                    </a:ext>
                  </a:extLst>
                </a:gridCol>
                <a:gridCol w="1968145">
                  <a:extLst>
                    <a:ext uri="{9D8B030D-6E8A-4147-A177-3AD203B41FA5}">
                      <a16:colId xmlns:a16="http://schemas.microsoft.com/office/drawing/2014/main" xmlns="" val="2693317639"/>
                    </a:ext>
                  </a:extLst>
                </a:gridCol>
              </a:tblGrid>
              <a:tr h="2306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14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«Строительство физкультурно-оздоровительного комплекса»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64353872"/>
                  </a:ext>
                </a:extLst>
              </a:tr>
              <a:tr h="2306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выполнения организационных мероприятий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66438947"/>
                  </a:ext>
                </a:extLst>
              </a:tr>
              <a:tr h="2306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выполнения строительства коммунальной инфраструктуры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77656009"/>
                  </a:ext>
                </a:extLst>
              </a:tr>
              <a:tr h="327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«Формирование комфортной городской среды на территории Дальнеконстантиновского муниципального района в рамках ГП «Формирование современной городской среды на территории Нижегородской области на 2018-2024 годы»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2700292"/>
                  </a:ext>
                </a:extLst>
              </a:tr>
              <a:tr h="49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благоустроенных общественных пространств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территория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Благоустроено общественное пространство в </a:t>
                      </a:r>
                      <a:r>
                        <a:rPr lang="ru-RU" sz="9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р.п.Д</a:t>
                      </a: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-Константиново (2-я очередь)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64102495"/>
                  </a:ext>
                </a:extLst>
              </a:tr>
              <a:tr h="327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16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«Обеспечение жильем отдельных категорий граждан в рамках ГП «Развитие жилищного строительства и государственная поддержка граждан по обеспечению жильем на территории Нижегородской области»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76204160"/>
                  </a:ext>
                </a:extLst>
              </a:tr>
              <a:tr h="4680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обеспеченных жильем ветеранов ВОВ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28588906"/>
                  </a:ext>
                </a:extLst>
              </a:tr>
              <a:tr h="2306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«Строительство, реконструкция и капитальный ремонт учреждений культуры Дальнеконстантиновсмкого муниципального района Нижегородской области»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59084306"/>
                  </a:ext>
                </a:extLst>
              </a:tr>
              <a:tr h="2306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Число объектов культуры, введенных в эксплуатацию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ед.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99843188"/>
                  </a:ext>
                </a:extLst>
              </a:tr>
              <a:tr h="2306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18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«Благоустройство придомовых территорий многоквартирных домов в населенных пунктах Дальнеконстантиновского муниципального района»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69036553"/>
                  </a:ext>
                </a:extLst>
              </a:tr>
              <a:tr h="2306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Количество благоустроенных придомовых территорий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err="1">
                          <a:effectLst/>
                        </a:rPr>
                        <a:t>Терр</a:t>
                      </a:r>
                      <a:r>
                        <a:rPr lang="ru-RU" sz="900" dirty="0">
                          <a:effectLst/>
                        </a:rPr>
                        <a:t>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19828799"/>
                  </a:ext>
                </a:extLst>
              </a:tr>
              <a:tr h="2306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19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«Комплексное развитие сельских территорий»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74076132"/>
                  </a:ext>
                </a:extLst>
              </a:tr>
              <a:tr h="2306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Реализовано проектов по благоустройству сельских территорий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36495355"/>
                  </a:ext>
                </a:extLst>
              </a:tr>
              <a:tr h="5453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Объем ввода жилья, предоставляемого гражданам Российской Федерации, проживающим на сельских территориях, по договору найма жилого помещения</a:t>
                      </a:r>
                      <a:endParaRPr lang="ru-RU" sz="1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м2</a:t>
                      </a: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0</a:t>
                      </a: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360</a:t>
                      </a: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162</a:t>
                      </a: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Введены в эксплуатацию 2 дома в </a:t>
                      </a:r>
                      <a:r>
                        <a:rPr lang="ru-RU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с.Тепелево</a:t>
                      </a: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в </a:t>
                      </a:r>
                      <a:r>
                        <a:rPr lang="ru-RU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д.Кужутки</a:t>
                      </a: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3 дома планируется ввести в эксплуатацию в 2022 году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24647481"/>
                  </a:ext>
                </a:extLst>
              </a:tr>
              <a:tr h="2306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Число объектов, введенных в эксплуатацию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05210613"/>
                  </a:ext>
                </a:extLst>
              </a:tr>
              <a:tr h="3175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приобретенных автобусов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05039586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0490" y="6081755"/>
            <a:ext cx="1162381" cy="69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0902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182388" y="1354312"/>
            <a:ext cx="8823814" cy="5445266"/>
          </a:xfr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31000">
                <a:schemeClr val="accent2">
                  <a:lumMod val="20000"/>
                  <a:lumOff val="80000"/>
                </a:schemeClr>
              </a:gs>
              <a:gs pos="68000">
                <a:schemeClr val="bg1"/>
              </a:gs>
            </a:gsLst>
            <a:lin ang="16200000" scaled="1"/>
            <a:tileRect/>
          </a:gradFill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6" name="Овал 25"/>
          <p:cNvSpPr/>
          <p:nvPr/>
        </p:nvSpPr>
        <p:spPr>
          <a:xfrm rot="20820635">
            <a:off x="51765" y="938565"/>
            <a:ext cx="3299960" cy="2589796"/>
          </a:xfrm>
          <a:prstGeom prst="ellipse">
            <a:avLst/>
          </a:prstGeom>
          <a:solidFill>
            <a:srgbClr val="66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 rot="3378399">
            <a:off x="3000364" y="-200502"/>
            <a:ext cx="3890040" cy="5048305"/>
          </a:xfrm>
          <a:prstGeom prst="ellipse">
            <a:avLst/>
          </a:prstGeom>
          <a:solidFill>
            <a:srgbClr val="CCE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 rot="21292579">
            <a:off x="759319" y="3249247"/>
            <a:ext cx="8123654" cy="3394844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137798" y="1482507"/>
            <a:ext cx="2532283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u="sng" dirty="0"/>
              <a:t>Цель МП </a:t>
            </a:r>
            <a:r>
              <a:rPr lang="ru-RU" sz="1300" dirty="0"/>
              <a:t>– сохранение материального и нематериального наследия, </a:t>
            </a:r>
            <a:r>
              <a:rPr lang="ru-RU" sz="1600" dirty="0"/>
              <a:t>развитие</a:t>
            </a:r>
            <a:r>
              <a:rPr lang="ru-RU" sz="1300" dirty="0"/>
              <a:t> лучших традиций и достижений культуры района, сохранение единого культурно-информационного пространства, создание условий для развития народного художественного творчества населения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713260" y="1358844"/>
            <a:ext cx="44642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/>
              <a:t>Мероприятия МП</a:t>
            </a:r>
          </a:p>
          <a:p>
            <a:pPr algn="ctr"/>
            <a:r>
              <a:rPr lang="ru-RU" sz="1400" dirty="0"/>
              <a:t>организация, подготовка и проведение культурно массовых мероприятий, организация выставок, экспозиций, экологических мероприятий ;</a:t>
            </a:r>
          </a:p>
          <a:p>
            <a:pPr algn="ctr"/>
            <a:r>
              <a:rPr lang="ru-RU" sz="1400" dirty="0"/>
              <a:t>организация деятельности клубных формирований;</a:t>
            </a:r>
          </a:p>
          <a:p>
            <a:pPr algn="ctr"/>
            <a:r>
              <a:rPr lang="ru-RU" sz="1400" dirty="0"/>
              <a:t>сохранности музейного фонда, библиотечного обслуживания населения;</a:t>
            </a:r>
          </a:p>
          <a:p>
            <a:pPr algn="ctr"/>
            <a:r>
              <a:rPr lang="ru-RU" sz="1400" dirty="0"/>
              <a:t>предоставление информационных услуг; и т.д.</a:t>
            </a:r>
          </a:p>
          <a:p>
            <a:pPr algn="ctr"/>
            <a:endParaRPr lang="ru-RU" sz="1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2"/>
            <a:ext cx="8928991" cy="129614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000" b="1" dirty="0"/>
              <a:t>МП «Развитие культуры и туризма в Дальнеконстантиновском муниципальном районе» </a:t>
            </a:r>
            <a:r>
              <a:rPr lang="ru-RU" sz="1600" dirty="0"/>
              <a:t>(утверждена постановлением администрации Дальнеконстантиновского муниципального района Нижегородской области от 07.11.2017 года  №1349 ) 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9" y="5123655"/>
            <a:ext cx="1621711" cy="157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1268759"/>
            <a:ext cx="2013348" cy="1983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Овал 19">
            <a:extLst>
              <a:ext uri="{FF2B5EF4-FFF2-40B4-BE49-F238E27FC236}">
                <a16:creationId xmlns:a16="http://schemas.microsoft.com/office/drawing/2014/main" xmlns="" id="{8944AEB7-9DE8-4167-B50B-3717CEE3BEAA}"/>
              </a:ext>
            </a:extLst>
          </p:cNvPr>
          <p:cNvSpPr/>
          <p:nvPr/>
        </p:nvSpPr>
        <p:spPr>
          <a:xfrm>
            <a:off x="8066416" y="6336333"/>
            <a:ext cx="907250" cy="416654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6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14D48F27-B893-4B84-B6F2-B0E0FDF2B03C}"/>
              </a:ext>
            </a:extLst>
          </p:cNvPr>
          <p:cNvSpPr/>
          <p:nvPr/>
        </p:nvSpPr>
        <p:spPr>
          <a:xfrm>
            <a:off x="86476" y="6399962"/>
            <a:ext cx="217465" cy="399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xmlns="" id="{A128B5EF-184C-4C27-80E1-725B82DC64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5222104"/>
              </p:ext>
            </p:extLst>
          </p:nvPr>
        </p:nvGraphicFramePr>
        <p:xfrm>
          <a:off x="1902186" y="3429000"/>
          <a:ext cx="5475567" cy="3154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221904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151465" y="1354312"/>
            <a:ext cx="8854634" cy="5387056"/>
          </a:xfr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18000">
                <a:schemeClr val="accent2">
                  <a:lumMod val="20000"/>
                  <a:lumOff val="80000"/>
                </a:schemeClr>
              </a:gs>
              <a:gs pos="56000">
                <a:schemeClr val="bg1"/>
              </a:gs>
            </a:gsLst>
            <a:lin ang="16200000" scaled="1"/>
            <a:tileRect/>
          </a:gradFill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6" name="Овал 25"/>
          <p:cNvSpPr/>
          <p:nvPr/>
        </p:nvSpPr>
        <p:spPr>
          <a:xfrm rot="20489667">
            <a:off x="91114" y="1013543"/>
            <a:ext cx="5432923" cy="4009845"/>
          </a:xfrm>
          <a:prstGeom prst="ellipse">
            <a:avLst/>
          </a:prstGeom>
          <a:solidFill>
            <a:srgbClr val="66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 rot="3378399">
            <a:off x="4198661" y="2233378"/>
            <a:ext cx="3890040" cy="5048305"/>
          </a:xfrm>
          <a:prstGeom prst="ellipse">
            <a:avLst/>
          </a:prstGeom>
          <a:solidFill>
            <a:srgbClr val="CCE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3890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2"/>
            <a:ext cx="8928991" cy="88069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000" b="1" dirty="0"/>
              <a:t>МП «Развитие культуры и туризма в Дальнеконстантиновском муниципальном районе»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42" y="5181527"/>
            <a:ext cx="1318278" cy="1278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026E42D8-89B9-402B-9AD3-F312B0922B01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94388" y="3868357"/>
            <a:ext cx="4181705" cy="2559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94DC72CC-2161-451F-852A-259A1713E2A6}"/>
              </a:ext>
            </a:extLst>
          </p:cNvPr>
          <p:cNvPicPr/>
          <p:nvPr/>
        </p:nvPicPr>
        <p:blipFill rotWithShape="1">
          <a:blip r:embed="rId4" cstate="print"/>
          <a:srcRect l="41369" t="27258" r="37306" b="53902"/>
          <a:stretch/>
        </p:blipFill>
        <p:spPr bwMode="auto">
          <a:xfrm>
            <a:off x="268987" y="4005064"/>
            <a:ext cx="3224333" cy="25979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B3C4101E-0E56-46C3-BCC6-6629D7820413}"/>
              </a:ext>
            </a:extLst>
          </p:cNvPr>
          <p:cNvSpPr/>
          <p:nvPr/>
        </p:nvSpPr>
        <p:spPr>
          <a:xfrm>
            <a:off x="151466" y="4559329"/>
            <a:ext cx="305838" cy="2403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56730BCA-9DBE-4140-B301-50EBCD453C9D}"/>
              </a:ext>
            </a:extLst>
          </p:cNvPr>
          <p:cNvSpPr/>
          <p:nvPr/>
        </p:nvSpPr>
        <p:spPr>
          <a:xfrm>
            <a:off x="419040" y="6285437"/>
            <a:ext cx="397889" cy="297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76866A85-2C8D-45B3-89F9-0E4527B19DB3}"/>
              </a:ext>
            </a:extLst>
          </p:cNvPr>
          <p:cNvSpPr/>
          <p:nvPr/>
        </p:nvSpPr>
        <p:spPr>
          <a:xfrm>
            <a:off x="137901" y="4077072"/>
            <a:ext cx="480084" cy="677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861129-2E28-44E9-89EB-D4AB69026B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0138749"/>
              </p:ext>
            </p:extLst>
          </p:nvPr>
        </p:nvGraphicFramePr>
        <p:xfrm>
          <a:off x="361346" y="1120053"/>
          <a:ext cx="8524992" cy="2911990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3661164">
                  <a:extLst>
                    <a:ext uri="{9D8B030D-6E8A-4147-A177-3AD203B41FA5}">
                      <a16:colId xmlns:a16="http://schemas.microsoft.com/office/drawing/2014/main" xmlns="" val="1710235702"/>
                    </a:ext>
                  </a:extLst>
                </a:gridCol>
                <a:gridCol w="1695476">
                  <a:extLst>
                    <a:ext uri="{9D8B030D-6E8A-4147-A177-3AD203B41FA5}">
                      <a16:colId xmlns:a16="http://schemas.microsoft.com/office/drawing/2014/main" xmlns="" val="4190684818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xmlns="" val="236988364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1209534925"/>
                    </a:ext>
                  </a:extLst>
                </a:gridCol>
              </a:tblGrid>
              <a:tr h="3272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sng" dirty="0">
                          <a:effectLst/>
                        </a:rPr>
                        <a:t>РАСХОДЫ НА РЕАЛИЗАЦИЮ: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Утвержденные бюджетные назначения, руб.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Исполнено за 2021 год, руб.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% исполнения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56641815"/>
                  </a:ext>
                </a:extLst>
              </a:tr>
              <a:tr h="5539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</a:rPr>
                        <a:t>Муниципальная программа "Развитие культуры и туризма в Дальнеконстантиновском муниципальном районе"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63 673 890,97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63 673 326,26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08889139"/>
                  </a:ext>
                </a:extLst>
              </a:tr>
              <a:tr h="7252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Подпрограмма "Развитие культуры в Дальнеконстантиновском муниципальном районе"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63 603 316,97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63 603 066,97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36151184"/>
                  </a:ext>
                </a:extLst>
              </a:tr>
              <a:tr h="7252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Подпрограмма «Развитие туризма в Дальнеконстантиновском муниципальном районе»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70 574,00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70 259,29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94402606"/>
                  </a:ext>
                </a:extLst>
              </a:tr>
            </a:tbl>
          </a:graphicData>
        </a:graphic>
      </p:graphicFrame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9EF55DBE-AC2F-44DE-9668-BD7AE90F1DB9}"/>
              </a:ext>
            </a:extLst>
          </p:cNvPr>
          <p:cNvSpPr/>
          <p:nvPr/>
        </p:nvSpPr>
        <p:spPr>
          <a:xfrm>
            <a:off x="8055712" y="6302046"/>
            <a:ext cx="977522" cy="504056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7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2859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81204" y="1354312"/>
            <a:ext cx="8917076" cy="5229050"/>
          </a:xfr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8000">
                <a:schemeClr val="accent2">
                  <a:lumMod val="20000"/>
                  <a:lumOff val="80000"/>
                </a:schemeClr>
              </a:gs>
              <a:gs pos="56000">
                <a:schemeClr val="bg1"/>
              </a:gs>
            </a:gsLst>
            <a:lin ang="16200000" scaled="1"/>
          </a:gradFill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8" name="Овал 27"/>
          <p:cNvSpPr/>
          <p:nvPr/>
        </p:nvSpPr>
        <p:spPr>
          <a:xfrm rot="21292579">
            <a:off x="289531" y="2135061"/>
            <a:ext cx="6064310" cy="4155358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2"/>
            <a:ext cx="8928991" cy="78274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000" b="1" dirty="0"/>
              <a:t>МП «Развитие культуры и туризма в Дальнеконстантиновском муниципальном районе»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xmlns="" id="{6B88ADEE-F281-4193-9F3E-258A536008C9}"/>
              </a:ext>
            </a:extLst>
          </p:cNvPr>
          <p:cNvSpPr/>
          <p:nvPr/>
        </p:nvSpPr>
        <p:spPr>
          <a:xfrm rot="21292579">
            <a:off x="2755610" y="1616800"/>
            <a:ext cx="6064310" cy="4155358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6AD59550-25B3-41BF-BAFB-7FC139593F43}"/>
              </a:ext>
            </a:extLst>
          </p:cNvPr>
          <p:cNvSpPr/>
          <p:nvPr/>
        </p:nvSpPr>
        <p:spPr>
          <a:xfrm>
            <a:off x="8279301" y="6458450"/>
            <a:ext cx="753872" cy="361780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8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36D5E7ED-D907-4919-8A12-615421549E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60264"/>
              </p:ext>
            </p:extLst>
          </p:nvPr>
        </p:nvGraphicFramePr>
        <p:xfrm>
          <a:off x="145721" y="899378"/>
          <a:ext cx="8847633" cy="5795989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465839">
                  <a:extLst>
                    <a:ext uri="{9D8B030D-6E8A-4147-A177-3AD203B41FA5}">
                      <a16:colId xmlns:a16="http://schemas.microsoft.com/office/drawing/2014/main" xmlns="" val="4118052191"/>
                    </a:ext>
                  </a:extLst>
                </a:gridCol>
                <a:gridCol w="2920554">
                  <a:extLst>
                    <a:ext uri="{9D8B030D-6E8A-4147-A177-3AD203B41FA5}">
                      <a16:colId xmlns:a16="http://schemas.microsoft.com/office/drawing/2014/main" xmlns="" val="1752971135"/>
                    </a:ext>
                  </a:extLst>
                </a:gridCol>
                <a:gridCol w="1687958">
                  <a:extLst>
                    <a:ext uri="{9D8B030D-6E8A-4147-A177-3AD203B41FA5}">
                      <a16:colId xmlns:a16="http://schemas.microsoft.com/office/drawing/2014/main" xmlns="" val="2150995065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419516559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386242696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4215879607"/>
                    </a:ext>
                  </a:extLst>
                </a:gridCol>
                <a:gridCol w="1901074">
                  <a:extLst>
                    <a:ext uri="{9D8B030D-6E8A-4147-A177-3AD203B41FA5}">
                      <a16:colId xmlns:a16="http://schemas.microsoft.com/office/drawing/2014/main" xmlns="" val="551582625"/>
                    </a:ext>
                  </a:extLst>
                </a:gridCol>
              </a:tblGrid>
              <a:tr h="489726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№ п/п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Индикатор достижения цели/ непосредственный результат (наименование)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Ед. измерения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Значение индикатора достижения цели/ непосредственного результата муниципальной программы, подпрограммы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Обоснование отклонений значений индикатора/ непосредственного результата на конец отчетного года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 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67334508"/>
                  </a:ext>
                </a:extLst>
              </a:tr>
              <a:tr h="3330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Год, предшествующий отчетному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Отчетный год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34696239"/>
                  </a:ext>
                </a:extLst>
              </a:tr>
              <a:tr h="3508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план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факт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59163327"/>
                  </a:ext>
                </a:extLst>
              </a:tr>
              <a:tr h="15671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библиографических записей в сводном электронном каталоге библиотек  Дальнеконстантиновского муниципального района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41 104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49 106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49 468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55203613"/>
                  </a:ext>
                </a:extLst>
              </a:tr>
              <a:tr h="3820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общему фонду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21,5%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24,5%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24,6%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64991366"/>
                  </a:ext>
                </a:extLst>
              </a:tr>
              <a:tr h="15671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публичных библиотек, подключенных к сети «Интернет», в общем количестве библиотек Дальнеконстантиновского муниципального района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36350918"/>
                  </a:ext>
                </a:extLst>
              </a:tr>
              <a:tr h="3473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общему количеству библиотек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89,5%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89,5%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89,5%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99568685"/>
                  </a:ext>
                </a:extLst>
              </a:tr>
              <a:tr h="15671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доли детей, привлекаемых к участию в творческих мероприятиях, в общем числе детей (чел.)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59135499"/>
                  </a:ext>
                </a:extLst>
              </a:tr>
              <a:tr h="2753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количеству детей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6,1%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8,2%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8,2%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698062"/>
                  </a:ext>
                </a:extLst>
              </a:tr>
              <a:tr h="229589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участников культурно-досуговых мероприятий  (чел.)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47 818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147 020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110 249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Ограничение деятельности клубных учреждений на основании Указа Губернатора Нижегородской области от 13 марта 2020 г. № 27 «О введении режима повышенной готовности»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41231866"/>
                  </a:ext>
                </a:extLst>
              </a:tr>
              <a:tr h="1304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 2017 году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34,9%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107,3%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80,5%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92320035"/>
                  </a:ext>
                </a:extLst>
              </a:tr>
              <a:tr h="15671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Посещаемость Районного краеведческого музея (чел.)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1745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96496495"/>
                  </a:ext>
                </a:extLst>
              </a:tr>
              <a:tr h="3437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Посещений на 1 жителя в год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0,23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22805101"/>
                  </a:ext>
                </a:extLst>
              </a:tr>
              <a:tr h="15671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экскурсантов, посетивших район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0942160"/>
                  </a:ext>
                </a:extLst>
              </a:tr>
              <a:tr h="2033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предыдущему году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138%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140%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59477908"/>
                  </a:ext>
                </a:extLst>
              </a:tr>
              <a:tr h="15671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музеев, имеющих сайт в сети «Интернет» в общем количестве музеев Дальнеконстантиновского муниципального района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84239140"/>
                  </a:ext>
                </a:extLst>
              </a:tr>
              <a:tr h="2033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общему числу музеев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11935001"/>
                  </a:ext>
                </a:extLst>
              </a:tr>
              <a:tr h="15768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выставочных проектов, осуществляемых в Дальнеконстантиновском муниципальном районе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79413842"/>
                  </a:ext>
                </a:extLst>
              </a:tr>
              <a:tr h="1704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предыдущему году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22280886"/>
                  </a:ext>
                </a:extLst>
              </a:tr>
              <a:tr h="19368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представленных (во всех формах) зрителю музейных предметов в общем количестве музейных предметов основного фонда Районного краеведческого музея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62611533"/>
                  </a:ext>
                </a:extLst>
              </a:tr>
              <a:tr h="4611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общему объему основного музейного фонда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594202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02691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0361"/>
            <a:ext cx="8784976" cy="1592455"/>
          </a:xfr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000" b="1" dirty="0"/>
              <a:t>МП " Развитие физической культуры, спорта, молодежной политики и патриотическое воспитание граждан Дальнеконстантиновского </a:t>
            </a:r>
            <a:r>
              <a:rPr lang="ru-RU" sz="2000" b="1" dirty="0" err="1"/>
              <a:t>муници-пального</a:t>
            </a:r>
            <a:r>
              <a:rPr lang="ru-RU" sz="2000" b="1" dirty="0"/>
              <a:t> района"</a:t>
            </a:r>
            <a:r>
              <a:rPr lang="ru-RU" sz="2000" dirty="0"/>
              <a:t> </a:t>
            </a:r>
            <a:r>
              <a:rPr lang="ru-RU" sz="1600" dirty="0"/>
              <a:t>(Утверждена постановлением администрации Дальнеконстантиновского муниципального района Нижегородской области от 27.11.2019 года  №1420) 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702697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6" name="Овал 5"/>
          <p:cNvSpPr/>
          <p:nvPr/>
        </p:nvSpPr>
        <p:spPr>
          <a:xfrm>
            <a:off x="3027764" y="4161277"/>
            <a:ext cx="2736304" cy="223224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280007" y="4741928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1.078,0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57815" y="4509120"/>
            <a:ext cx="2617191" cy="1368152"/>
          </a:xfrm>
          <a:prstGeom prst="wedgeEllipseCallout">
            <a:avLst>
              <a:gd name="adj1" fmla="val 64333"/>
              <a:gd name="adj2" fmla="val -27109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14412" y="4519484"/>
            <a:ext cx="27446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Подпрограмма "Развитие физической культуры и массового спорта"   </a:t>
            </a:r>
          </a:p>
          <a:p>
            <a:pPr algn="ctr"/>
            <a:r>
              <a:rPr lang="ru-RU" dirty="0"/>
              <a:t> 873,0 тыс.руб.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40121" y="5172363"/>
            <a:ext cx="29421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Подпрограмма "Развитие молодежной политики"   130,0 тыс. руб.</a:t>
            </a:r>
          </a:p>
        </p:txBody>
      </p:sp>
      <p:sp>
        <p:nvSpPr>
          <p:cNvPr id="16" name="Овальная выноска 15"/>
          <p:cNvSpPr/>
          <p:nvPr/>
        </p:nvSpPr>
        <p:spPr>
          <a:xfrm>
            <a:off x="5940152" y="3645024"/>
            <a:ext cx="2962528" cy="1106831"/>
          </a:xfrm>
          <a:prstGeom prst="wedgeEllipseCallout">
            <a:avLst>
              <a:gd name="adj1" fmla="val -60203"/>
              <a:gd name="adj2" fmla="val -51217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6012160" y="3645024"/>
            <a:ext cx="2714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Подпрограмма "Патриотическое воспитание граждан"  75,0 тыс.руб.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87482" y="1811819"/>
            <a:ext cx="6377005" cy="1003314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u="sng" dirty="0">
                <a:solidFill>
                  <a:schemeClr val="tx1"/>
                </a:solidFill>
              </a:rPr>
              <a:t>Цель муниципальной программы</a:t>
            </a:r>
            <a:r>
              <a:rPr lang="ru-RU" sz="1050" dirty="0">
                <a:solidFill>
                  <a:schemeClr val="tx1"/>
                </a:solidFill>
              </a:rPr>
              <a:t>: создание условий, обеспечивающих возможность гражданам систематически заниматься физической культурой и спортом, создание условий для наиболее полного и качественного развития молодежи и реализации ее потенциала в интересах  </a:t>
            </a:r>
            <a:r>
              <a:rPr lang="ru-RU" sz="1050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1050" dirty="0">
                <a:solidFill>
                  <a:schemeClr val="tx1"/>
                </a:solidFill>
              </a:rPr>
              <a:t>  муниципального района, развитие и укрепление системы гражданско-патриотического воспитания в  </a:t>
            </a:r>
            <a:r>
              <a:rPr lang="ru-RU" sz="1050" dirty="0" err="1">
                <a:solidFill>
                  <a:schemeClr val="tx1"/>
                </a:solidFill>
              </a:rPr>
              <a:t>Дальнеконстантиновском</a:t>
            </a:r>
            <a:r>
              <a:rPr lang="ru-RU" sz="1050" dirty="0">
                <a:solidFill>
                  <a:schemeClr val="tx1"/>
                </a:solidFill>
              </a:rPr>
              <a:t> муниципальном районе.</a:t>
            </a:r>
          </a:p>
        </p:txBody>
      </p:sp>
      <p:pic>
        <p:nvPicPr>
          <p:cNvPr id="20" name="Рисунок 19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1600401" cy="1178195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Скругленный прямоугольник 4">
            <a:extLst>
              <a:ext uri="{FF2B5EF4-FFF2-40B4-BE49-F238E27FC236}">
                <a16:creationId xmlns:a16="http://schemas.microsoft.com/office/drawing/2014/main" xmlns="" id="{128653E4-094A-41F3-ADFB-B36BC9941BFC}"/>
              </a:ext>
            </a:extLst>
          </p:cNvPr>
          <p:cNvSpPr/>
          <p:nvPr/>
        </p:nvSpPr>
        <p:spPr>
          <a:xfrm>
            <a:off x="83804" y="2879519"/>
            <a:ext cx="8898443" cy="3856038"/>
          </a:xfrm>
          <a:prstGeom prst="roundRect">
            <a:avLst/>
          </a:prstGeom>
          <a:gradFill>
            <a:gsLst>
              <a:gs pos="32000">
                <a:schemeClr val="accent1">
                  <a:lumMod val="5000"/>
                  <a:lumOff val="95000"/>
                </a:schemeClr>
              </a:gs>
              <a:gs pos="55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7FD6C9E2-0B2F-4EFA-9A2C-7E4234A92E3D}"/>
              </a:ext>
            </a:extLst>
          </p:cNvPr>
          <p:cNvPicPr/>
          <p:nvPr/>
        </p:nvPicPr>
        <p:blipFill rotWithShape="1">
          <a:blip r:embed="rId3" cstate="print"/>
          <a:srcRect l="21807" t="30064" r="47247" b="51296"/>
          <a:stretch/>
        </p:blipFill>
        <p:spPr bwMode="auto">
          <a:xfrm>
            <a:off x="251520" y="1920243"/>
            <a:ext cx="2304256" cy="11487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" name="Овал 22">
            <a:extLst>
              <a:ext uri="{FF2B5EF4-FFF2-40B4-BE49-F238E27FC236}">
                <a16:creationId xmlns:a16="http://schemas.microsoft.com/office/drawing/2014/main" xmlns="" id="{A073C2A6-E4FF-426B-A47D-BD6AF155CD27}"/>
              </a:ext>
            </a:extLst>
          </p:cNvPr>
          <p:cNvSpPr/>
          <p:nvPr/>
        </p:nvSpPr>
        <p:spPr>
          <a:xfrm>
            <a:off x="8163034" y="6303509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9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28DEFEEA-3C25-40F0-8E66-B7B35513B8AD}"/>
              </a:ext>
            </a:extLst>
          </p:cNvPr>
          <p:cNvPicPr/>
          <p:nvPr/>
        </p:nvPicPr>
        <p:blipFill rotWithShape="1">
          <a:blip r:embed="rId4" cstate="print"/>
          <a:srcRect l="4650" t="63936" r="77712" b="23036"/>
          <a:stretch/>
        </p:blipFill>
        <p:spPr bwMode="auto">
          <a:xfrm>
            <a:off x="7633685" y="2709453"/>
            <a:ext cx="1476388" cy="9557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8FD37126-F727-4CD7-8463-12D1AB69DFE7}"/>
              </a:ext>
            </a:extLst>
          </p:cNvPr>
          <p:cNvPicPr/>
          <p:nvPr/>
        </p:nvPicPr>
        <p:blipFill rotWithShape="1">
          <a:blip r:embed="rId5" cstate="print"/>
          <a:srcRect l="45538" t="41890" r="37466" b="34660"/>
          <a:stretch/>
        </p:blipFill>
        <p:spPr bwMode="auto">
          <a:xfrm>
            <a:off x="7657434" y="4951792"/>
            <a:ext cx="1307053" cy="12003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B431A0A6-8CD9-4E34-8602-75F2641D2C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461431"/>
              </p:ext>
            </p:extLst>
          </p:nvPr>
        </p:nvGraphicFramePr>
        <p:xfrm>
          <a:off x="312753" y="3095028"/>
          <a:ext cx="7265114" cy="3142283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686574">
                  <a:extLst>
                    <a:ext uri="{9D8B030D-6E8A-4147-A177-3AD203B41FA5}">
                      <a16:colId xmlns:a16="http://schemas.microsoft.com/office/drawing/2014/main" xmlns="" val="1799531992"/>
                    </a:ext>
                  </a:extLst>
                </a:gridCol>
                <a:gridCol w="2877808">
                  <a:extLst>
                    <a:ext uri="{9D8B030D-6E8A-4147-A177-3AD203B41FA5}">
                      <a16:colId xmlns:a16="http://schemas.microsoft.com/office/drawing/2014/main" xmlns="" val="2112709615"/>
                    </a:ext>
                  </a:extLst>
                </a:gridCol>
                <a:gridCol w="1370248">
                  <a:extLst>
                    <a:ext uri="{9D8B030D-6E8A-4147-A177-3AD203B41FA5}">
                      <a16:colId xmlns:a16="http://schemas.microsoft.com/office/drawing/2014/main" xmlns="" val="1747009996"/>
                    </a:ext>
                  </a:extLst>
                </a:gridCol>
                <a:gridCol w="1371214">
                  <a:extLst>
                    <a:ext uri="{9D8B030D-6E8A-4147-A177-3AD203B41FA5}">
                      <a16:colId xmlns:a16="http://schemas.microsoft.com/office/drawing/2014/main" xmlns="" val="1441869606"/>
                    </a:ext>
                  </a:extLst>
                </a:gridCol>
                <a:gridCol w="959270">
                  <a:extLst>
                    <a:ext uri="{9D8B030D-6E8A-4147-A177-3AD203B41FA5}">
                      <a16:colId xmlns:a16="http://schemas.microsoft.com/office/drawing/2014/main" xmlns="" val="2740549489"/>
                    </a:ext>
                  </a:extLst>
                </a:gridCol>
              </a:tblGrid>
              <a:tr h="7778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МП/ПМП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u="sng" dirty="0">
                          <a:solidFill>
                            <a:schemeClr val="tx1"/>
                          </a:solidFill>
                          <a:effectLst/>
                        </a:rPr>
                        <a:t>РАСХОДЫ НА РЕАЛИЗАЦИЮ:</a:t>
                      </a:r>
                      <a:endParaRPr lang="ru-RU" sz="1100" u="sng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Плановые назначения по уточненному бюджету, руб.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Исполнено за 2021 год, руб.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% исполнения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76160992"/>
                  </a:ext>
                </a:extLst>
              </a:tr>
              <a:tr h="11760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u="sng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12 0</a:t>
                      </a:r>
                      <a:endParaRPr lang="ru-RU" sz="1200" u="sng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u="sng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Муниципальная программа «Развитие физической культуры, спорта, молодежной политики и патриотическое воспитание граждан </a:t>
                      </a:r>
                      <a:r>
                        <a:rPr lang="ru-RU" sz="1100" b="1" u="sng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Дальнеконстантиновского</a:t>
                      </a:r>
                      <a:r>
                        <a:rPr lang="ru-RU" sz="1100" b="1" u="sng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муниципального района»</a:t>
                      </a:r>
                      <a:endParaRPr lang="ru-RU" sz="1100" b="1" u="sng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sng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1 520 237,63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sng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1 516 256,93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sng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1498819"/>
                  </a:ext>
                </a:extLst>
              </a:tr>
              <a:tr h="396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12 1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Подпрограмма «Развитие физической культуры и массового спорта»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1 076 932,18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1 072 951,48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51780211"/>
                  </a:ext>
                </a:extLst>
              </a:tr>
              <a:tr h="396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12 2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Подпрограмма «Развитие молодежной политики»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337 775,51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337 775,51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17070233"/>
                  </a:ext>
                </a:extLst>
              </a:tr>
              <a:tr h="39612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12 3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"Патриотическое воспитание граждан"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+mn-lt"/>
                        </a:rPr>
                        <a:t>105 529,94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+mn-lt"/>
                        </a:rPr>
                        <a:t>105 529,94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+mn-lt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AF6B6319-BF36-402F-B1F2-AD7D47C7D96C}"/>
              </a:ext>
            </a:extLst>
          </p:cNvPr>
          <p:cNvPicPr/>
          <p:nvPr/>
        </p:nvPicPr>
        <p:blipFill rotWithShape="1">
          <a:blip r:embed="rId4" cstate="print"/>
          <a:srcRect l="4650" t="63936" r="77712" b="23036"/>
          <a:stretch/>
        </p:blipFill>
        <p:spPr bwMode="auto">
          <a:xfrm>
            <a:off x="7873871" y="3734581"/>
            <a:ext cx="946534" cy="6765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3D62242A-8703-405B-B498-927E1CAFCBE3}"/>
              </a:ext>
            </a:extLst>
          </p:cNvPr>
          <p:cNvPicPr/>
          <p:nvPr/>
        </p:nvPicPr>
        <p:blipFill rotWithShape="1">
          <a:blip r:embed="rId4" cstate="print"/>
          <a:srcRect l="4650" t="63936" r="77712" b="23036"/>
          <a:stretch/>
        </p:blipFill>
        <p:spPr bwMode="auto">
          <a:xfrm>
            <a:off x="7982272" y="4475529"/>
            <a:ext cx="744324" cy="4110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818402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50240"/>
            <a:ext cx="8928992" cy="912296"/>
          </a:xfr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b="1" dirty="0"/>
              <a:t>МП " Развитие физической культуры, спорта, молодежной политики и патриотическое воспитание граждан </a:t>
            </a:r>
            <a:r>
              <a:rPr lang="ru-RU" sz="2000" b="1" dirty="0" err="1"/>
              <a:t>Дальнеконстантиновского</a:t>
            </a:r>
            <a:r>
              <a:rPr lang="ru-RU" sz="2000" b="1" dirty="0"/>
              <a:t> муниципального района"</a:t>
            </a:r>
            <a:endParaRPr lang="ru-RU" sz="2400" dirty="0"/>
          </a:p>
        </p:txBody>
      </p:sp>
      <p:sp>
        <p:nvSpPr>
          <p:cNvPr id="6" name="Овал 5"/>
          <p:cNvSpPr/>
          <p:nvPr/>
        </p:nvSpPr>
        <p:spPr>
          <a:xfrm>
            <a:off x="3059832" y="2276872"/>
            <a:ext cx="2736304" cy="223224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347864" y="3298921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1.078,0 </a:t>
            </a:r>
            <a:r>
              <a:rPr lang="ru-RU" b="1" dirty="0"/>
              <a:t>тыс.руб.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C8A1A6F1-9330-4A15-9E3E-E8382A74A017}"/>
              </a:ext>
            </a:extLst>
          </p:cNvPr>
          <p:cNvPicPr/>
          <p:nvPr/>
        </p:nvPicPr>
        <p:blipFill rotWithShape="1">
          <a:blip r:embed="rId2" cstate="print"/>
          <a:srcRect l="49546" t="39284" r="37241" b="47287"/>
          <a:stretch/>
        </p:blipFill>
        <p:spPr bwMode="auto">
          <a:xfrm>
            <a:off x="245159" y="6215383"/>
            <a:ext cx="2282351" cy="6233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8" name="Объект 12">
            <a:extLst>
              <a:ext uri="{FF2B5EF4-FFF2-40B4-BE49-F238E27FC236}">
                <a16:creationId xmlns:a16="http://schemas.microsoft.com/office/drawing/2014/main" xmlns="" id="{CE06FEC3-7EC5-4039-8AAD-ECC89643FFA1}"/>
              </a:ext>
            </a:extLst>
          </p:cNvPr>
          <p:cNvSpPr txBox="1">
            <a:spLocks/>
          </p:cNvSpPr>
          <p:nvPr/>
        </p:nvSpPr>
        <p:spPr>
          <a:xfrm>
            <a:off x="107504" y="1354312"/>
            <a:ext cx="8856984" cy="5353448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31000">
                <a:schemeClr val="accent2">
                  <a:lumMod val="20000"/>
                  <a:lumOff val="80000"/>
                </a:schemeClr>
              </a:gs>
              <a:gs pos="68000">
                <a:schemeClr val="bg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b="1" i="1"/>
          </a:p>
          <a:p>
            <a:endParaRPr lang="ru-RU" b="1" i="1"/>
          </a:p>
          <a:p>
            <a:endParaRPr lang="ru-RU" b="1" i="1"/>
          </a:p>
          <a:p>
            <a:endParaRPr lang="ru-RU" b="1" i="1" dirty="0"/>
          </a:p>
        </p:txBody>
      </p:sp>
      <p:sp>
        <p:nvSpPr>
          <p:cNvPr id="29" name="Объект 28">
            <a:extLst>
              <a:ext uri="{FF2B5EF4-FFF2-40B4-BE49-F238E27FC236}">
                <a16:creationId xmlns:a16="http://schemas.microsoft.com/office/drawing/2014/main" xmlns="" id="{EF5EF218-7DEC-42E4-B4CD-E94A0274B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159" y="1118744"/>
            <a:ext cx="8441641" cy="5007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00" dirty="0"/>
              <a:t>0</a:t>
            </a:r>
          </a:p>
          <a:p>
            <a:pPr marL="0" indent="0">
              <a:buNone/>
            </a:pPr>
            <a:endParaRPr lang="ru-RU" sz="100" dirty="0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74BB2051-775A-49C0-A96E-2EC597190B05}"/>
              </a:ext>
            </a:extLst>
          </p:cNvPr>
          <p:cNvPicPr/>
          <p:nvPr/>
        </p:nvPicPr>
        <p:blipFill rotWithShape="1">
          <a:blip r:embed="rId2" cstate="print"/>
          <a:srcRect l="49546" t="39284" r="37241" b="47287"/>
          <a:stretch/>
        </p:blipFill>
        <p:spPr bwMode="auto">
          <a:xfrm>
            <a:off x="107504" y="6159175"/>
            <a:ext cx="2282351" cy="6233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33" name="Таблица 32">
            <a:extLst>
              <a:ext uri="{FF2B5EF4-FFF2-40B4-BE49-F238E27FC236}">
                <a16:creationId xmlns:a16="http://schemas.microsoft.com/office/drawing/2014/main" xmlns="" id="{41D637F5-7991-4A88-B034-091E7B8428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6214475"/>
              </p:ext>
            </p:extLst>
          </p:nvPr>
        </p:nvGraphicFramePr>
        <p:xfrm>
          <a:off x="107503" y="1118744"/>
          <a:ext cx="8791337" cy="5659369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85898">
                  <a:extLst>
                    <a:ext uri="{9D8B030D-6E8A-4147-A177-3AD203B41FA5}">
                      <a16:colId xmlns:a16="http://schemas.microsoft.com/office/drawing/2014/main" xmlns="" val="1430213776"/>
                    </a:ext>
                  </a:extLst>
                </a:gridCol>
                <a:gridCol w="6575637">
                  <a:extLst>
                    <a:ext uri="{9D8B030D-6E8A-4147-A177-3AD203B41FA5}">
                      <a16:colId xmlns:a16="http://schemas.microsoft.com/office/drawing/2014/main" xmlns="" val="1791377833"/>
                    </a:ext>
                  </a:extLst>
                </a:gridCol>
                <a:gridCol w="499605">
                  <a:extLst>
                    <a:ext uri="{9D8B030D-6E8A-4147-A177-3AD203B41FA5}">
                      <a16:colId xmlns:a16="http://schemas.microsoft.com/office/drawing/2014/main" xmlns="" val="1638197966"/>
                    </a:ext>
                  </a:extLst>
                </a:gridCol>
                <a:gridCol w="501035">
                  <a:extLst>
                    <a:ext uri="{9D8B030D-6E8A-4147-A177-3AD203B41FA5}">
                      <a16:colId xmlns:a16="http://schemas.microsoft.com/office/drawing/2014/main" xmlns="" val="2242545090"/>
                    </a:ext>
                  </a:extLst>
                </a:gridCol>
                <a:gridCol w="500320">
                  <a:extLst>
                    <a:ext uri="{9D8B030D-6E8A-4147-A177-3AD203B41FA5}">
                      <a16:colId xmlns:a16="http://schemas.microsoft.com/office/drawing/2014/main" xmlns="" val="2843380214"/>
                    </a:ext>
                  </a:extLst>
                </a:gridCol>
                <a:gridCol w="428842">
                  <a:extLst>
                    <a:ext uri="{9D8B030D-6E8A-4147-A177-3AD203B41FA5}">
                      <a16:colId xmlns:a16="http://schemas.microsoft.com/office/drawing/2014/main" xmlns="" val="3386467463"/>
                    </a:ext>
                  </a:extLst>
                </a:gridCol>
              </a:tblGrid>
              <a:tr h="983668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п/п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u="sng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u="sng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effectLst/>
                        </a:rPr>
                        <a:t>Индикатор достижения цели/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effectLst/>
                        </a:rPr>
                        <a:t> непосредственный результат (наименование)</a:t>
                      </a:r>
                      <a:endParaRPr lang="ru-RU" sz="1400" b="1" u="sng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Ед.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измерения</a:t>
                      </a:r>
                      <a:endParaRPr lang="ru-RU" sz="800" b="1" dirty="0"/>
                    </a:p>
                  </a:txBody>
                  <a:tcPr marL="31938" marR="31938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Значения индикатора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достижения цели/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непосредственного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результата муниципальной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программы, подпрограммы</a:t>
                      </a:r>
                      <a:endParaRPr lang="ru-RU" sz="800" b="1" dirty="0"/>
                    </a:p>
                  </a:txBody>
                  <a:tcPr marL="31938" marR="3193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extLst>
                  <a:ext uri="{0D108BD9-81ED-4DB2-BD59-A6C34878D82A}">
                    <a16:rowId xmlns:a16="http://schemas.microsoft.com/office/drawing/2014/main" xmlns="" val="1687106017"/>
                  </a:ext>
                </a:extLst>
              </a:tr>
              <a:tr h="2786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год,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предшествующий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отчетному</a:t>
                      </a:r>
                      <a:endParaRPr lang="ru-RU" dirty="0"/>
                    </a:p>
                  </a:txBody>
                  <a:tcPr marL="31938" marR="31938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год,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предшествующий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отчетному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отчетный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год</a:t>
                      </a:r>
                      <a:endParaRPr lang="ru-RU" sz="800" b="1" dirty="0"/>
                    </a:p>
                  </a:txBody>
                  <a:tcPr marL="31938" marR="31938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extLst>
                  <a:ext uri="{0D108BD9-81ED-4DB2-BD59-A6C34878D82A}">
                    <a16:rowId xmlns:a16="http://schemas.microsoft.com/office/drawing/2014/main" xmlns="" val="635703831"/>
                  </a:ext>
                </a:extLst>
              </a:tr>
              <a:tr h="4718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план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план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факт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extLst>
                  <a:ext uri="{0D108BD9-81ED-4DB2-BD59-A6C34878D82A}">
                    <a16:rowId xmlns:a16="http://schemas.microsoft.com/office/drawing/2014/main" xmlns="" val="1095620221"/>
                  </a:ext>
                </a:extLst>
              </a:tr>
              <a:tr h="369257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Муниципальная программа   «Развитие физической культуры, спорта, молодёжной политики  и патриотическое воспитание граждан  Дальнеконстантиновского муниципального района»                       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68971137"/>
                  </a:ext>
                </a:extLst>
              </a:tr>
              <a:tr h="368432">
                <a:tc>
                  <a:txBody>
                    <a:bodyPr/>
                    <a:lstStyle/>
                    <a:p>
                      <a:pPr indent="3429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граждан  Дальнеконстантиновского муниципального района, систематически занимающихся физической культурой и спортом, в общей численности населения  района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47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49,1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49,1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1843205934"/>
                  </a:ext>
                </a:extLst>
              </a:tr>
              <a:tr h="1688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Единовременная пропускная способность спортивных сооружений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45,8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53,6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50,3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626159715"/>
                  </a:ext>
                </a:extLst>
              </a:tr>
              <a:tr h="3119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молодежи, участвующей в молодежных проектах, предлагаемых федеральными, региональными органами и органами местного самоуправления по работе с молодежью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75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75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75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3235921422"/>
                  </a:ext>
                </a:extLst>
              </a:tr>
              <a:tr h="3217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 органов местного самоуправления поселений Дальнеконстантиновского муниципального района, в которых проведен анализ деятельности  в сфере физической культуры и спорта, от их общего количества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46455430"/>
                  </a:ext>
                </a:extLst>
              </a:tr>
              <a:tr h="1699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граждан, принявших  участие   в районных мероприятиях патриотической направленности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85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85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85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158814314"/>
                  </a:ext>
                </a:extLst>
              </a:tr>
              <a:tr h="368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 допризывной молодежи,   повысившей качественный  уровень своей подготовки к службе     в  рядах Вооруженных Сил Российской  Федерации через    участие в районных соревнованиях   военно-патриотического профиля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65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65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65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370478823"/>
                  </a:ext>
                </a:extLst>
              </a:tr>
              <a:tr h="155988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Непосредственный результат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48673917"/>
                  </a:ext>
                </a:extLst>
              </a:tr>
              <a:tr h="16885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введенных в эксплуатацию спортивных  площадок 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2704026159"/>
                  </a:ext>
                </a:extLst>
              </a:tr>
              <a:tr h="16885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муниципальных мероприятий и проектов по работе с молодежью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ед.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3166372533"/>
                  </a:ext>
                </a:extLst>
              </a:tr>
              <a:tr h="4679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 аналитических таблиц и мониторингов  состояния  направления  "Физическая культура и спорт" и "Молодежная политика" в  органах местного самоуправления поселений Дальнеконстантиновского муниципального района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3262486113"/>
                  </a:ext>
                </a:extLst>
              </a:tr>
              <a:tr h="3119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допризывной молодежи,   повысившей качественный  уровень своей подготовки к службе     в  рядах Вооруженных Сил Российской  Федерации через    участие в районных соревнованиях   военно-патриотического профиля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1500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1500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1500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3547802792"/>
                  </a:ext>
                </a:extLst>
              </a:tr>
              <a:tr h="3692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граждан, принявших  участие   в районных мероприятиях патриотической направленности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Чел.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19800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19800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19800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3109806865"/>
                  </a:ext>
                </a:extLst>
              </a:tr>
            </a:tbl>
          </a:graphicData>
        </a:graphic>
      </p:graphicFrame>
      <p:sp>
        <p:nvSpPr>
          <p:cNvPr id="34" name="Овал 33">
            <a:extLst>
              <a:ext uri="{FF2B5EF4-FFF2-40B4-BE49-F238E27FC236}">
                <a16:creationId xmlns:a16="http://schemas.microsoft.com/office/drawing/2014/main" xmlns="" id="{6A43DC60-0F09-45BE-B58F-BB64C94B8A42}"/>
              </a:ext>
            </a:extLst>
          </p:cNvPr>
          <p:cNvSpPr/>
          <p:nvPr/>
        </p:nvSpPr>
        <p:spPr>
          <a:xfrm>
            <a:off x="8000790" y="6503110"/>
            <a:ext cx="864096" cy="364595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40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4541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50240"/>
            <a:ext cx="8928992" cy="912296"/>
          </a:xfr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b="1" dirty="0"/>
              <a:t>МП " Развитие физической культуры, спорта, молодежной политики и патриотическое воспитание граждан </a:t>
            </a:r>
            <a:r>
              <a:rPr lang="ru-RU" sz="2000" b="1" dirty="0" err="1"/>
              <a:t>Дальнеконстантиновского</a:t>
            </a:r>
            <a:r>
              <a:rPr lang="ru-RU" sz="2000" b="1" dirty="0"/>
              <a:t> муниципального района"</a:t>
            </a:r>
            <a:endParaRPr lang="ru-RU" sz="2400" dirty="0"/>
          </a:p>
        </p:txBody>
      </p:sp>
      <p:sp>
        <p:nvSpPr>
          <p:cNvPr id="6" name="Овал 5"/>
          <p:cNvSpPr/>
          <p:nvPr/>
        </p:nvSpPr>
        <p:spPr>
          <a:xfrm>
            <a:off x="3059832" y="2276872"/>
            <a:ext cx="2736304" cy="223224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347864" y="3298921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1.078,0 </a:t>
            </a:r>
            <a:r>
              <a:rPr lang="ru-RU" b="1" dirty="0"/>
              <a:t>тыс.руб.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C8A1A6F1-9330-4A15-9E3E-E8382A74A017}"/>
              </a:ext>
            </a:extLst>
          </p:cNvPr>
          <p:cNvPicPr/>
          <p:nvPr/>
        </p:nvPicPr>
        <p:blipFill rotWithShape="1">
          <a:blip r:embed="rId2" cstate="print"/>
          <a:srcRect l="49546" t="39284" r="37241" b="47287"/>
          <a:stretch/>
        </p:blipFill>
        <p:spPr bwMode="auto">
          <a:xfrm>
            <a:off x="245159" y="6215383"/>
            <a:ext cx="2282351" cy="6233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8" name="Объект 12">
            <a:extLst>
              <a:ext uri="{FF2B5EF4-FFF2-40B4-BE49-F238E27FC236}">
                <a16:creationId xmlns:a16="http://schemas.microsoft.com/office/drawing/2014/main" xmlns="" id="{CE06FEC3-7EC5-4039-8AAD-ECC89643FFA1}"/>
              </a:ext>
            </a:extLst>
          </p:cNvPr>
          <p:cNvSpPr txBox="1">
            <a:spLocks/>
          </p:cNvSpPr>
          <p:nvPr/>
        </p:nvSpPr>
        <p:spPr>
          <a:xfrm>
            <a:off x="107504" y="1354312"/>
            <a:ext cx="8856984" cy="5353448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31000">
                <a:schemeClr val="accent2">
                  <a:lumMod val="20000"/>
                  <a:lumOff val="80000"/>
                </a:schemeClr>
              </a:gs>
              <a:gs pos="68000">
                <a:schemeClr val="bg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b="1" i="1"/>
          </a:p>
          <a:p>
            <a:endParaRPr lang="ru-RU" b="1" i="1"/>
          </a:p>
          <a:p>
            <a:endParaRPr lang="ru-RU" b="1" i="1"/>
          </a:p>
          <a:p>
            <a:endParaRPr lang="ru-RU" b="1" i="1" dirty="0"/>
          </a:p>
        </p:txBody>
      </p:sp>
      <p:sp>
        <p:nvSpPr>
          <p:cNvPr id="29" name="Объект 28">
            <a:extLst>
              <a:ext uri="{FF2B5EF4-FFF2-40B4-BE49-F238E27FC236}">
                <a16:creationId xmlns:a16="http://schemas.microsoft.com/office/drawing/2014/main" xmlns="" id="{EF5EF218-7DEC-42E4-B4CD-E94A0274B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159" y="1118744"/>
            <a:ext cx="8441641" cy="5007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00" dirty="0"/>
              <a:t>0</a:t>
            </a:r>
          </a:p>
          <a:p>
            <a:pPr marL="0" indent="0">
              <a:buNone/>
            </a:pPr>
            <a:endParaRPr lang="ru-RU" sz="100" dirty="0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74BB2051-775A-49C0-A96E-2EC597190B05}"/>
              </a:ext>
            </a:extLst>
          </p:cNvPr>
          <p:cNvPicPr/>
          <p:nvPr/>
        </p:nvPicPr>
        <p:blipFill rotWithShape="1">
          <a:blip r:embed="rId2" cstate="print"/>
          <a:srcRect l="49546" t="39284" r="37241" b="47287"/>
          <a:stretch/>
        </p:blipFill>
        <p:spPr bwMode="auto">
          <a:xfrm>
            <a:off x="107504" y="6159175"/>
            <a:ext cx="2282351" cy="6233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33" name="Таблица 32">
            <a:extLst>
              <a:ext uri="{FF2B5EF4-FFF2-40B4-BE49-F238E27FC236}">
                <a16:creationId xmlns:a16="http://schemas.microsoft.com/office/drawing/2014/main" xmlns="" id="{41D637F5-7991-4A88-B034-091E7B8428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8914154"/>
              </p:ext>
            </p:extLst>
          </p:nvPr>
        </p:nvGraphicFramePr>
        <p:xfrm>
          <a:off x="107503" y="1118745"/>
          <a:ext cx="8928989" cy="140208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90374">
                  <a:extLst>
                    <a:ext uri="{9D8B030D-6E8A-4147-A177-3AD203B41FA5}">
                      <a16:colId xmlns:a16="http://schemas.microsoft.com/office/drawing/2014/main" xmlns="" val="1430213776"/>
                    </a:ext>
                  </a:extLst>
                </a:gridCol>
                <a:gridCol w="6678596">
                  <a:extLst>
                    <a:ext uri="{9D8B030D-6E8A-4147-A177-3AD203B41FA5}">
                      <a16:colId xmlns:a16="http://schemas.microsoft.com/office/drawing/2014/main" xmlns="" val="1791377833"/>
                    </a:ext>
                  </a:extLst>
                </a:gridCol>
                <a:gridCol w="507427">
                  <a:extLst>
                    <a:ext uri="{9D8B030D-6E8A-4147-A177-3AD203B41FA5}">
                      <a16:colId xmlns:a16="http://schemas.microsoft.com/office/drawing/2014/main" xmlns="" val="1638197966"/>
                    </a:ext>
                  </a:extLst>
                </a:gridCol>
                <a:gridCol w="508881">
                  <a:extLst>
                    <a:ext uri="{9D8B030D-6E8A-4147-A177-3AD203B41FA5}">
                      <a16:colId xmlns:a16="http://schemas.microsoft.com/office/drawing/2014/main" xmlns="" val="2242545090"/>
                    </a:ext>
                  </a:extLst>
                </a:gridCol>
                <a:gridCol w="508154">
                  <a:extLst>
                    <a:ext uri="{9D8B030D-6E8A-4147-A177-3AD203B41FA5}">
                      <a16:colId xmlns:a16="http://schemas.microsoft.com/office/drawing/2014/main" xmlns="" val="2843380214"/>
                    </a:ext>
                  </a:extLst>
                </a:gridCol>
                <a:gridCol w="435557">
                  <a:extLst>
                    <a:ext uri="{9D8B030D-6E8A-4147-A177-3AD203B41FA5}">
                      <a16:colId xmlns:a16="http://schemas.microsoft.com/office/drawing/2014/main" xmlns="" val="3386467463"/>
                    </a:ext>
                  </a:extLst>
                </a:gridCol>
              </a:tblGrid>
              <a:tr h="662811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п/п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b="1" u="sng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b="1" u="sng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effectLst/>
                        </a:rPr>
                        <a:t>Индикатор достижения цели/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effectLst/>
                        </a:rPr>
                        <a:t> непосредственный результат (наименование) </a:t>
                      </a:r>
                      <a:r>
                        <a:rPr lang="ru-RU" sz="800" b="1" u="sng" dirty="0">
                          <a:effectLst/>
                        </a:rPr>
                        <a:t>продолжение</a:t>
                      </a:r>
                      <a:endParaRPr lang="ru-RU" sz="1400" b="1" u="sng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Ед.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измерения</a:t>
                      </a:r>
                      <a:endParaRPr lang="ru-RU" sz="800" b="1" dirty="0"/>
                    </a:p>
                  </a:txBody>
                  <a:tcPr marL="31938" marR="31938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Значения индикатора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достижения цели/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непосредственного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результата муниципальной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программы, подпрограммы</a:t>
                      </a:r>
                      <a:endParaRPr lang="ru-RU" sz="800" b="1" dirty="0"/>
                    </a:p>
                  </a:txBody>
                  <a:tcPr marL="31938" marR="3193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extLst>
                  <a:ext uri="{0D108BD9-81ED-4DB2-BD59-A6C34878D82A}">
                    <a16:rowId xmlns:a16="http://schemas.microsoft.com/office/drawing/2014/main" xmlns="" val="1687106017"/>
                  </a:ext>
                </a:extLst>
              </a:tr>
              <a:tr h="1853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год,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предшествующий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отчетному</a:t>
                      </a:r>
                      <a:endParaRPr lang="ru-RU" dirty="0"/>
                    </a:p>
                  </a:txBody>
                  <a:tcPr marL="31938" marR="31938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год,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предшествующий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отчетному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отчетный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год</a:t>
                      </a:r>
                      <a:endParaRPr lang="ru-RU" sz="800" b="1" dirty="0"/>
                    </a:p>
                  </a:txBody>
                  <a:tcPr marL="31938" marR="31938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extLst>
                  <a:ext uri="{0D108BD9-81ED-4DB2-BD59-A6C34878D82A}">
                    <a16:rowId xmlns:a16="http://schemas.microsoft.com/office/drawing/2014/main" xmlns="" val="635703831"/>
                  </a:ext>
                </a:extLst>
              </a:tr>
              <a:tr h="3819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план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план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факт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extLst>
                  <a:ext uri="{0D108BD9-81ED-4DB2-BD59-A6C34878D82A}">
                    <a16:rowId xmlns:a16="http://schemas.microsoft.com/office/drawing/2014/main" xmlns="" val="1095620221"/>
                  </a:ext>
                </a:extLst>
              </a:tr>
            </a:tbl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596B0BAD-7367-4BC7-9862-0F05177CA5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9487160"/>
              </p:ext>
            </p:extLst>
          </p:nvPr>
        </p:nvGraphicFramePr>
        <p:xfrm>
          <a:off x="107501" y="2504444"/>
          <a:ext cx="8928992" cy="4203315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90378">
                  <a:extLst>
                    <a:ext uri="{9D8B030D-6E8A-4147-A177-3AD203B41FA5}">
                      <a16:colId xmlns:a16="http://schemas.microsoft.com/office/drawing/2014/main" xmlns="" val="3945334434"/>
                    </a:ext>
                  </a:extLst>
                </a:gridCol>
                <a:gridCol w="6721203">
                  <a:extLst>
                    <a:ext uri="{9D8B030D-6E8A-4147-A177-3AD203B41FA5}">
                      <a16:colId xmlns:a16="http://schemas.microsoft.com/office/drawing/2014/main" xmlns="" val="2948608570"/>
                    </a:ext>
                  </a:extLst>
                </a:gridCol>
                <a:gridCol w="465549">
                  <a:extLst>
                    <a:ext uri="{9D8B030D-6E8A-4147-A177-3AD203B41FA5}">
                      <a16:colId xmlns:a16="http://schemas.microsoft.com/office/drawing/2014/main" xmlns="" val="1392684353"/>
                    </a:ext>
                  </a:extLst>
                </a:gridCol>
                <a:gridCol w="567961">
                  <a:extLst>
                    <a:ext uri="{9D8B030D-6E8A-4147-A177-3AD203B41FA5}">
                      <a16:colId xmlns:a16="http://schemas.microsoft.com/office/drawing/2014/main" xmlns="" val="1762183593"/>
                    </a:ext>
                  </a:extLst>
                </a:gridCol>
                <a:gridCol w="448347">
                  <a:extLst>
                    <a:ext uri="{9D8B030D-6E8A-4147-A177-3AD203B41FA5}">
                      <a16:colId xmlns:a16="http://schemas.microsoft.com/office/drawing/2014/main" xmlns="" val="1872079473"/>
                    </a:ext>
                  </a:extLst>
                </a:gridCol>
                <a:gridCol w="435554">
                  <a:extLst>
                    <a:ext uri="{9D8B030D-6E8A-4147-A177-3AD203B41FA5}">
                      <a16:colId xmlns:a16="http://schemas.microsoft.com/office/drawing/2014/main" xmlns="" val="3393978342"/>
                    </a:ext>
                  </a:extLst>
                </a:gridCol>
              </a:tblGrid>
              <a:tr h="1578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gridSpan="5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1«Развитие физической культуры и массового спорта»  </a:t>
                      </a:r>
                      <a:r>
                        <a:rPr lang="ru-RU" sz="900" i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9430973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населения, систематически занимающегося физической культурой и спортом.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49,1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49,1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3583561265"/>
                  </a:ext>
                </a:extLst>
              </a:tr>
              <a:tr h="3254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лиц с ограниченными возможностями здоровья и инвалидов, систематически занимающихся физической культурой и спортом, в общей численности данной категории населения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611956098"/>
                  </a:ext>
                </a:extLst>
              </a:tr>
              <a:tr h="157821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Непосредственный результат   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49942472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Число воспитанников дошкольных организаций, занимающихся физической культурой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чел.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638856213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Число лиц, старше 60 лет, занимающихся физической культурой и спортом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чел.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1175838248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gridSpan="5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1" u="sng" dirty="0">
                          <a:solidFill>
                            <a:srgbClr val="0563C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3" action="ppaction://hlinkfile"/>
                        </a:rPr>
                        <a:t>Подпрограмма </a:t>
                      </a:r>
                      <a:r>
                        <a:rPr lang="ru-RU" sz="900" b="1" i="1" u="sng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900" b="1" i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"Развитие молодежной политики"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9166719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молодых людей, получивших личную книжку волонтера, от общего количества молодежи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1132302108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молодых людей, участвующих в деятельности молодежных общественных объединений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75,0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3331785681"/>
                  </a:ext>
                </a:extLst>
              </a:tr>
              <a:tr h="3254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поставленных на учет в учреждениях социальной защиты и социального обслуживания населения молодых семей, находящихся в социально опасном положении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3835363132"/>
                  </a:ext>
                </a:extLst>
              </a:tr>
              <a:tr h="157821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Непосредственный результат   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58075329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Число молодых людей, охваченных деятельностью  районной «Школы молодого волонтёра»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чел.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3695924215"/>
                  </a:ext>
                </a:extLst>
              </a:tr>
              <a:tr h="2742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молодежных общественных объединений, включенных в реестр молодежных общественных объединений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2706081618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Число молодых людей, охваченных деятельностью  клубов молодых семей 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чел.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1077416553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1" u="sng">
                          <a:solidFill>
                            <a:srgbClr val="0563C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 action="ppaction://hlinkfile"/>
                        </a:rPr>
                        <a:t>Подпрограмма 3</a:t>
                      </a:r>
                      <a:r>
                        <a:rPr lang="ru-RU" sz="900" b="1" i="1" u="sng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1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Патриотическое воспитание граждан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68294234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граждан, принявших  участие   в районных мероприятиях патриотической направленности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3397871758"/>
                  </a:ext>
                </a:extLst>
              </a:tr>
              <a:tr h="4155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 допризывной молодежи,   повысившей качественный  уровень своей подготовки к службе     в  рядах Вооруженных Сил Российской  Федерации через    участие в районных соревнованиях   военно-патриотического профиля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4290238831"/>
                  </a:ext>
                </a:extLst>
              </a:tr>
              <a:tr h="157821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Непосредственный результат   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24199248"/>
                  </a:ext>
                </a:extLst>
              </a:tr>
              <a:tr h="3254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допризывной молодежи,   повысившей качественный  уровень своей подготовки к службе     в  рядах Вооруженных Сил Российской  Федерации через    участие в районных соревнованиях   военно-патриотического профиля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202123581"/>
                  </a:ext>
                </a:extLst>
              </a:tr>
              <a:tr h="3275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граждан, принявших  участие   в районных мероприятиях патриотической направленности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Чел.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19800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19800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19800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3290468517"/>
                  </a:ext>
                </a:extLst>
              </a:tr>
            </a:tbl>
          </a:graphicData>
        </a:graphic>
      </p:graphicFrame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EE267740-92FD-4DA3-9917-903A3B8203BA}"/>
              </a:ext>
            </a:extLst>
          </p:cNvPr>
          <p:cNvSpPr/>
          <p:nvPr/>
        </p:nvSpPr>
        <p:spPr>
          <a:xfrm>
            <a:off x="8316415" y="6525345"/>
            <a:ext cx="684075" cy="257190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</a:t>
            </a:r>
            <a:r>
              <a:rPr lang="en-US" dirty="0">
                <a:solidFill>
                  <a:schemeClr val="tx1"/>
                </a:solidFill>
              </a:rPr>
              <a:t>1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0144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471" y="59543"/>
            <a:ext cx="8932801" cy="475543"/>
          </a:xfrm>
          <a:gradFill>
            <a:gsLst>
              <a:gs pos="18000">
                <a:schemeClr val="accent1">
                  <a:lumMod val="5000"/>
                  <a:lumOff val="95000"/>
                </a:schemeClr>
              </a:gs>
              <a:gs pos="54000">
                <a:schemeClr val="accent1">
                  <a:lumMod val="45000"/>
                  <a:lumOff val="55000"/>
                </a:schemeClr>
              </a:gs>
              <a:gs pos="100000">
                <a:srgbClr val="FF9999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tx1"/>
                </a:solidFill>
              </a:rPr>
              <a:t>Непрограммные расходы 2021 года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6915013F-820D-4A46-A911-91F2E7111099}"/>
              </a:ext>
            </a:extLst>
          </p:cNvPr>
          <p:cNvSpPr/>
          <p:nvPr/>
        </p:nvSpPr>
        <p:spPr>
          <a:xfrm>
            <a:off x="7092280" y="1700808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200" b="1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B3694ACA-D6E3-4F28-8917-45C5B6C983BB}"/>
              </a:ext>
            </a:extLst>
          </p:cNvPr>
          <p:cNvSpPr/>
          <p:nvPr/>
        </p:nvSpPr>
        <p:spPr>
          <a:xfrm>
            <a:off x="7092280" y="1956597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200" b="1" dirty="0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xmlns="" id="{1C210527-53E9-439F-B82D-2D987643594B}"/>
              </a:ext>
            </a:extLst>
          </p:cNvPr>
          <p:cNvSpPr/>
          <p:nvPr/>
        </p:nvSpPr>
        <p:spPr>
          <a:xfrm>
            <a:off x="8172400" y="6453337"/>
            <a:ext cx="720080" cy="33336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xmlns="" id="{1FF9DD7C-0105-40BA-80B8-E3CC3B96F0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8280313"/>
              </p:ext>
            </p:extLst>
          </p:nvPr>
        </p:nvGraphicFramePr>
        <p:xfrm>
          <a:off x="124453" y="629082"/>
          <a:ext cx="6406488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F35D8FCB-5078-4042-8045-138833A95BF0}"/>
              </a:ext>
            </a:extLst>
          </p:cNvPr>
          <p:cNvSpPr/>
          <p:nvPr/>
        </p:nvSpPr>
        <p:spPr>
          <a:xfrm>
            <a:off x="6372203" y="692696"/>
            <a:ext cx="2668102" cy="1627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Исполнение к первоначально принятому бюджету – </a:t>
            </a:r>
            <a:r>
              <a:rPr lang="ru-RU" sz="1400" b="1" dirty="0">
                <a:solidFill>
                  <a:schemeClr val="tx1"/>
                </a:solidFill>
              </a:rPr>
              <a:t>406,0%; </a:t>
            </a:r>
          </a:p>
          <a:p>
            <a:pPr algn="ctr"/>
            <a:endParaRPr lang="ru-RU" sz="14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Исполнение к уточненному бюджету – </a:t>
            </a:r>
            <a:r>
              <a:rPr lang="ru-RU" sz="1400" b="1" dirty="0">
                <a:solidFill>
                  <a:schemeClr val="tx1"/>
                </a:solidFill>
              </a:rPr>
              <a:t>96,6%; </a:t>
            </a:r>
          </a:p>
          <a:p>
            <a:pPr algn="ctr"/>
            <a:endParaRPr lang="ru-RU" sz="10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Доля в структуре расходов </a:t>
            </a:r>
            <a:r>
              <a:rPr lang="ru-RU" sz="1400" b="1" dirty="0">
                <a:solidFill>
                  <a:schemeClr val="tx1"/>
                </a:solidFill>
              </a:rPr>
              <a:t>11,9%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38732320-4754-47E8-8365-C57D7D0B760E}"/>
              </a:ext>
            </a:extLst>
          </p:cNvPr>
          <p:cNvSpPr/>
          <p:nvPr/>
        </p:nvSpPr>
        <p:spPr>
          <a:xfrm>
            <a:off x="1094585" y="1844825"/>
            <a:ext cx="1677215" cy="5760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Плановые назначения по первоначальному бюджету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857A5C32-2386-4F5A-8DC1-85E2FEE5E087}"/>
              </a:ext>
            </a:extLst>
          </p:cNvPr>
          <p:cNvSpPr/>
          <p:nvPr/>
        </p:nvSpPr>
        <p:spPr>
          <a:xfrm>
            <a:off x="2966793" y="1844826"/>
            <a:ext cx="1720153" cy="5760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Плановые</a:t>
            </a:r>
            <a:r>
              <a:rPr lang="ru-RU" sz="1100" b="1" dirty="0"/>
              <a:t> </a:t>
            </a:r>
            <a:r>
              <a:rPr lang="ru-RU" sz="1100" b="1" dirty="0">
                <a:solidFill>
                  <a:schemeClr val="tx1"/>
                </a:solidFill>
              </a:rPr>
              <a:t>назначения по уточненному бюджету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39448D14-E6FD-4A52-A830-C737BAE9DBB1}"/>
              </a:ext>
            </a:extLst>
          </p:cNvPr>
          <p:cNvSpPr/>
          <p:nvPr/>
        </p:nvSpPr>
        <p:spPr>
          <a:xfrm>
            <a:off x="4932040" y="1956597"/>
            <a:ext cx="1317175" cy="4642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Исполнено</a:t>
            </a:r>
          </a:p>
          <a:p>
            <a:pPr algn="ctr"/>
            <a:r>
              <a:rPr lang="ru-RU" sz="1100" b="1" dirty="0">
                <a:solidFill>
                  <a:schemeClr val="tx1"/>
                </a:solidFill>
              </a:rPr>
              <a:t> за 2021 год</a:t>
            </a:r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xmlns="" id="{273B1502-E4F1-4F04-86D2-8E2D86F8EF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158089"/>
              </p:ext>
            </p:extLst>
          </p:nvPr>
        </p:nvGraphicFramePr>
        <p:xfrm>
          <a:off x="124453" y="2420889"/>
          <a:ext cx="8895094" cy="4683918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5320293">
                  <a:extLst>
                    <a:ext uri="{9D8B030D-6E8A-4147-A177-3AD203B41FA5}">
                      <a16:colId xmlns:a16="http://schemas.microsoft.com/office/drawing/2014/main" xmlns="" val="3124068206"/>
                    </a:ext>
                  </a:extLst>
                </a:gridCol>
                <a:gridCol w="1180668">
                  <a:extLst>
                    <a:ext uri="{9D8B030D-6E8A-4147-A177-3AD203B41FA5}">
                      <a16:colId xmlns:a16="http://schemas.microsoft.com/office/drawing/2014/main" xmlns="" val="682764893"/>
                    </a:ext>
                  </a:extLst>
                </a:gridCol>
                <a:gridCol w="1180668">
                  <a:extLst>
                    <a:ext uri="{9D8B030D-6E8A-4147-A177-3AD203B41FA5}">
                      <a16:colId xmlns:a16="http://schemas.microsoft.com/office/drawing/2014/main" xmlns="" val="2779494295"/>
                    </a:ext>
                  </a:extLst>
                </a:gridCol>
                <a:gridCol w="1213465">
                  <a:extLst>
                    <a:ext uri="{9D8B030D-6E8A-4147-A177-3AD203B41FA5}">
                      <a16:colId xmlns:a16="http://schemas.microsoft.com/office/drawing/2014/main" xmlns="" val="1089354686"/>
                    </a:ext>
                  </a:extLst>
                </a:gridCol>
              </a:tblGrid>
              <a:tr h="57606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Наименование направления непрограммных расходов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Плановые назначения по уточненному бюджету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Исполнено за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% исполнения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88352931"/>
                  </a:ext>
                </a:extLst>
              </a:tr>
              <a:tr h="2233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ИТОГО</a:t>
                      </a:r>
                      <a:endParaRPr lang="ru-RU" sz="1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effectLst/>
                          <a:latin typeface="Calibri" panose="020F0502020204030204" pitchFamily="34" charset="0"/>
                        </a:rPr>
                        <a:t>130 692 946,65</a:t>
                      </a: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effectLst/>
                          <a:latin typeface="Calibri" panose="020F0502020204030204" pitchFamily="34" charset="0"/>
                        </a:rPr>
                        <a:t>126 184 200,05</a:t>
                      </a: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</a:rPr>
                        <a:t>96,6%</a:t>
                      </a:r>
                      <a:endParaRPr lang="ru-RU" sz="12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87791823"/>
                  </a:ext>
                </a:extLst>
              </a:tr>
              <a:tr h="1621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u="none" strike="noStrike" dirty="0">
                          <a:effectLst/>
                        </a:rPr>
                        <a:t>Расходы на обеспечение функций органов местного самоуправления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7</a:t>
                      </a:r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745 898,08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7 719 657,21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99,7%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30133171"/>
                  </a:ext>
                </a:extLst>
              </a:tr>
              <a:tr h="2918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u="none" strike="noStrike" dirty="0">
                          <a:effectLst/>
                        </a:rPr>
                        <a:t>Председатель контрольно-счетной инспекции Дальнеконстантиновского муниципального района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1 107 086,82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1 071 010,72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96,7%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92250764"/>
                  </a:ext>
                </a:extLst>
              </a:tr>
              <a:tr h="12190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u="none" strike="noStrike" dirty="0">
                          <a:effectLst/>
                        </a:rPr>
                        <a:t>Прочие выплаты по обязательствам муниципального образования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430 293,22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389 928,55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89,9%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89125466"/>
                  </a:ext>
                </a:extLst>
              </a:tr>
              <a:tr h="1621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u="none" strike="noStrike" dirty="0">
                          <a:effectLst/>
                        </a:rPr>
                        <a:t>Расходы на обеспечение деятельности муниципальных учреждений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15 276 219,99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13 969 735,37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91,4%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41109080"/>
                  </a:ext>
                </a:extLst>
              </a:tr>
              <a:tr h="3005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u="none" strike="noStrike" dirty="0">
                          <a:effectLst/>
                        </a:rPr>
                        <a:t>Грант победителям смотра-конкурса "Лучшее муниципальное образование в области новогоднего оформления населенных пунктов на территории Дальнеконстантиновского муниципального района"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10737015"/>
                  </a:ext>
                </a:extLst>
              </a:tr>
              <a:tr h="1621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выплату заработной платы с начислениями на нее работникам муниципальных учреждений и органов местного самоуправления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2 420,00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2 420,00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8380640"/>
                  </a:ext>
                </a:extLst>
              </a:tr>
              <a:tr h="1635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Софинансирование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расходов по реализации социально значимых мероприятий в рамках решения вопросов местного значения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7 500 000,00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7 500 000,00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13272044"/>
                  </a:ext>
                </a:extLst>
              </a:tr>
              <a:tr h="1621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Субсидии юридическим лицам, индивидуальным предпринимателям в целях возмещения недополученных доходов в связи с оказанием услуг по транспортному обслуживанию населения Дальнеконстантиновского муниципального района  автомобильным пассажирским транспортом по внутрирайонным маршрутам с низкой  интенсивностью пассажирских потоков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1 800 000,00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1 800 000,00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86037735"/>
                  </a:ext>
                </a:extLst>
              </a:tr>
              <a:tr h="1621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реализацию 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проектов инициативного бюджетирования «Вам решать!»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21 477 495,43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18 585 180,60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86,5%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44807242"/>
                  </a:ext>
                </a:extLst>
              </a:tr>
              <a:tr h="1900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Бюджетные инвестиции в объекты капитального строительства собственности муниципальных образований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9 000,00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9 000,00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95256760"/>
                  </a:ext>
                </a:extLst>
              </a:tr>
              <a:tr h="2085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Капитальный ремонт жилфонда (перечисления региональному оператору)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204 223,18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193 789,17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94,9%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11930641"/>
                  </a:ext>
                </a:extLst>
              </a:tr>
              <a:tr h="1928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u="none" strike="noStrike" dirty="0">
                          <a:effectLst/>
                        </a:rPr>
                        <a:t>Прочие мероприятия по благоустройству, в области жилищного хозяйства, в области коммунального хозяйства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685 117,67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507 302,75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74,0%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98573002"/>
                  </a:ext>
                </a:extLst>
              </a:tr>
              <a:tr h="1900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Мероприятия в области социальной политики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536 724,85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536 724,85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16913945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Денежная выплата гражданам, имеющим звание "Почетный гражданин Дальнеконстантиновского муниципального района"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352 000,00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315 000,00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89,5%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66265155"/>
                  </a:ext>
                </a:extLst>
              </a:tr>
              <a:tr h="1786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оплату путевки в санаторий лицам, удостоенным почетного звания «Почетный гражданин Дальнеконстантиновского муниципального района»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45 000,00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561735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65039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471" y="116632"/>
            <a:ext cx="8932801" cy="576064"/>
          </a:xfrm>
          <a:gradFill>
            <a:gsLst>
              <a:gs pos="20000">
                <a:schemeClr val="accent1">
                  <a:lumMod val="5000"/>
                  <a:lumOff val="95000"/>
                </a:schemeClr>
              </a:gs>
              <a:gs pos="53000">
                <a:schemeClr val="accent1">
                  <a:lumMod val="45000"/>
                  <a:lumOff val="55000"/>
                </a:schemeClr>
              </a:gs>
              <a:gs pos="93000">
                <a:srgbClr val="FF9999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4000" b="1" i="1" dirty="0">
                <a:solidFill>
                  <a:schemeClr val="tx1"/>
                </a:solidFill>
              </a:rPr>
              <a:t>Непрограммные расходы 2021 года </a:t>
            </a:r>
            <a:r>
              <a:rPr lang="ru-RU" sz="1200" b="1" i="1" dirty="0">
                <a:solidFill>
                  <a:schemeClr val="tx1"/>
                </a:solidFill>
              </a:rPr>
              <a:t>продолжение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6915013F-820D-4A46-A911-91F2E7111099}"/>
              </a:ext>
            </a:extLst>
          </p:cNvPr>
          <p:cNvSpPr/>
          <p:nvPr/>
        </p:nvSpPr>
        <p:spPr>
          <a:xfrm>
            <a:off x="7092280" y="1700808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200" b="1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B3694ACA-D6E3-4F28-8917-45C5B6C983BB}"/>
              </a:ext>
            </a:extLst>
          </p:cNvPr>
          <p:cNvSpPr/>
          <p:nvPr/>
        </p:nvSpPr>
        <p:spPr>
          <a:xfrm>
            <a:off x="7092280" y="1956597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200" b="1" dirty="0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xmlns="" id="{1C210527-53E9-439F-B82D-2D987643594B}"/>
              </a:ext>
            </a:extLst>
          </p:cNvPr>
          <p:cNvSpPr/>
          <p:nvPr/>
        </p:nvSpPr>
        <p:spPr>
          <a:xfrm>
            <a:off x="8172400" y="6453337"/>
            <a:ext cx="720080" cy="333368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Объект 12">
            <a:extLst>
              <a:ext uri="{FF2B5EF4-FFF2-40B4-BE49-F238E27FC236}">
                <a16:creationId xmlns:a16="http://schemas.microsoft.com/office/drawing/2014/main" xmlns="" id="{08CD7142-EDD3-41C6-BA0E-F7F102332219}"/>
              </a:ext>
            </a:extLst>
          </p:cNvPr>
          <p:cNvSpPr txBox="1">
            <a:spLocks/>
          </p:cNvSpPr>
          <p:nvPr/>
        </p:nvSpPr>
        <p:spPr>
          <a:xfrm>
            <a:off x="179511" y="5085454"/>
            <a:ext cx="8873211" cy="1714123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31000">
                <a:schemeClr val="accent2">
                  <a:lumMod val="20000"/>
                  <a:lumOff val="80000"/>
                </a:schemeClr>
              </a:gs>
              <a:gs pos="68000">
                <a:schemeClr val="bg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b="1" i="1"/>
          </a:p>
          <a:p>
            <a:endParaRPr lang="ru-RU" b="1" i="1"/>
          </a:p>
          <a:p>
            <a:endParaRPr lang="ru-RU" b="1" i="1"/>
          </a:p>
          <a:p>
            <a:endParaRPr lang="ru-RU" b="1" i="1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8060D5BE-34CF-4955-B347-72B6966E3B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181524"/>
            <a:ext cx="2935026" cy="1521982"/>
          </a:xfrm>
          <a:prstGeom prst="rect">
            <a:avLst/>
          </a:prstGeom>
          <a:gradFill>
            <a:gsLst>
              <a:gs pos="67000">
                <a:schemeClr val="accent1">
                  <a:lumMod val="5000"/>
                  <a:lumOff val="95000"/>
                </a:schemeClr>
              </a:gs>
              <a:gs pos="90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</p:spPr>
      </p:pic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5239AEC9-2115-48A4-8AD1-ABF3705F165E}"/>
              </a:ext>
            </a:extLst>
          </p:cNvPr>
          <p:cNvSpPr/>
          <p:nvPr/>
        </p:nvSpPr>
        <p:spPr>
          <a:xfrm>
            <a:off x="8332643" y="6437329"/>
            <a:ext cx="720080" cy="33336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xmlns="" id="{D40B133D-9F53-4ACC-9FC3-5413B3FF3A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2792003"/>
              </p:ext>
            </p:extLst>
          </p:nvPr>
        </p:nvGraphicFramePr>
        <p:xfrm>
          <a:off x="175383" y="841683"/>
          <a:ext cx="8784976" cy="5379896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5254428">
                  <a:extLst>
                    <a:ext uri="{9D8B030D-6E8A-4147-A177-3AD203B41FA5}">
                      <a16:colId xmlns:a16="http://schemas.microsoft.com/office/drawing/2014/main" xmlns="" val="4268036716"/>
                    </a:ext>
                  </a:extLst>
                </a:gridCol>
                <a:gridCol w="1166053">
                  <a:extLst>
                    <a:ext uri="{9D8B030D-6E8A-4147-A177-3AD203B41FA5}">
                      <a16:colId xmlns:a16="http://schemas.microsoft.com/office/drawing/2014/main" xmlns="" val="1150604842"/>
                    </a:ext>
                  </a:extLst>
                </a:gridCol>
                <a:gridCol w="1166053">
                  <a:extLst>
                    <a:ext uri="{9D8B030D-6E8A-4147-A177-3AD203B41FA5}">
                      <a16:colId xmlns:a16="http://schemas.microsoft.com/office/drawing/2014/main" xmlns="" val="3209866549"/>
                    </a:ext>
                  </a:extLst>
                </a:gridCol>
                <a:gridCol w="1198442">
                  <a:extLst>
                    <a:ext uri="{9D8B030D-6E8A-4147-A177-3AD203B41FA5}">
                      <a16:colId xmlns:a16="http://schemas.microsoft.com/office/drawing/2014/main" xmlns="" val="4130124224"/>
                    </a:ext>
                  </a:extLst>
                </a:gridCol>
              </a:tblGrid>
              <a:tr h="653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Наименование направления непрограммных расходов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Плановые назначения по уточненному бюджету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Исполнено за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% исполнения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10360958"/>
                  </a:ext>
                </a:extLst>
              </a:tr>
              <a:tr h="2348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ИТОГО </a:t>
                      </a:r>
                      <a:r>
                        <a:rPr lang="ru-RU" sz="800" u="none" strike="noStrike" dirty="0">
                          <a:effectLst/>
                        </a:rPr>
                        <a:t>продолжение</a:t>
                      </a:r>
                      <a:endParaRPr lang="ru-RU" sz="1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effectLst/>
                          <a:latin typeface="Calibri" panose="020F0502020204030204" pitchFamily="34" charset="0"/>
                        </a:rPr>
                        <a:t>130 692 946,65</a:t>
                      </a: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effectLst/>
                          <a:latin typeface="Calibri" panose="020F0502020204030204" pitchFamily="34" charset="0"/>
                        </a:rPr>
                        <a:t>126 184 200,05</a:t>
                      </a: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</a:rPr>
                        <a:t>96,6%</a:t>
                      </a:r>
                      <a:endParaRPr lang="ru-RU" sz="12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7333807"/>
                  </a:ext>
                </a:extLst>
              </a:tr>
              <a:tr h="2603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Ежемесячная доплата к пенсиям лицам, замещавшим муниципальные должности и должности муниципальной службы Дальнеконстантиновского муниципального района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1 886 246,28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1 724 949,10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91,4%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18748173"/>
                  </a:ext>
                </a:extLst>
              </a:tr>
              <a:tr h="1708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Софинансирование расходов на обеспечение доступа к системе электронного документооборота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32 160,00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32 160,00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70827824"/>
                  </a:ext>
                </a:extLst>
              </a:tr>
              <a:tr h="2346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за счет средств резервного фонда Правительства Нижегородской области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59 310 419,60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59 261 697,20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99,9%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33770964"/>
                  </a:ext>
                </a:extLst>
              </a:tr>
              <a:tr h="2219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за счет средств областного Фонда поддержки территорий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395 100,00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395 100,00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61503604"/>
                  </a:ext>
                </a:extLst>
              </a:tr>
              <a:tr h="5179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реализацию переданных исполнительно-распорядительным органам муниципальных образований Нижегородской области государственных полномочий по составлению (изменению. дополнению) списков кандидатов в присяжные заседатели федеральных судов общей юрисдикции в Российской Федерации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14 600,00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14 600,00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45926186"/>
                  </a:ext>
                </a:extLst>
              </a:tr>
              <a:tr h="3856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осуществление полномочий по созданию административных комиссий в Нижегородской области и на осуществление отдельных полномочий в области законодательства об административных правонарушениях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4 100,00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4 100,00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75519244"/>
                  </a:ext>
                </a:extLst>
              </a:tr>
              <a:tr h="2802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Прочие мероприятия в области национальной экономики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30000734"/>
                  </a:ext>
                </a:extLst>
              </a:tr>
              <a:tr h="6361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за счет средств гранта, полученного муниципальным районом за достижение наилучших результатов, а также за достижение наилучших значений показателей эффективности деятельности органов местного самоуправления муниципальных районов (городских округов) Нижегородской области, а также за счет средств гранта, полученного в целях поощрения муниципальных районов Нижегородской области, достигающих наилучших результатов в сфере повышения эффективности бюджетных расходов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1 615 958,00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1 615 958,00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26520156"/>
                  </a:ext>
                </a:extLst>
              </a:tr>
              <a:tr h="2959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осуществление полномочий по созданию и организации деятельности муниципальных комиссий по делам несовершеннолетних и защите их прав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238 150,00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238 150,00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49902203"/>
                  </a:ext>
                </a:extLst>
              </a:tr>
              <a:tr h="2503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поощрение муниципальных управленческих команд в 2021 году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1 503 200,00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1 503 200,00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3511687"/>
                  </a:ext>
                </a:extLst>
              </a:tr>
              <a:tr h="2603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оплату труда отдельным категориям работников муниципальных учреждений и органов местного самоуправления за счет средств областного бюджета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4 920 200,00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4 920 200,00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69650095"/>
                  </a:ext>
                </a:extLst>
              </a:tr>
              <a:tr h="2959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возмещение части затрат организаций, пострадавших от распространения новой коронавирусной инфекции (COVID-19), на оплату труда работников, за счет средств областного бюджета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2 423 230,30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2 423 230,30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5574328"/>
                  </a:ext>
                </a:extLst>
              </a:tr>
              <a:tr h="2959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возмещение затрат организаций, пострадавших от распространения новой коронавирусной инфекции (COVID-19), на оплату коммунальных услуг, за счет средств областного бюджета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847 105,23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847 102,23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03223374"/>
                  </a:ext>
                </a:extLst>
              </a:tr>
              <a:tr h="3856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предоставление мер государственной поддержки в виде грантов Губернатора Нижегородской области муниципальным дошкольным образовательным организациям Нижегородской области, внедряющим инновационные образовательные программы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231 000,00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231 000,00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668986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7599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50239"/>
            <a:ext cx="8712968" cy="567527"/>
          </a:xfrm>
          <a:gradFill>
            <a:gsLst>
              <a:gs pos="20000">
                <a:schemeClr val="accent1">
                  <a:lumMod val="5000"/>
                  <a:lumOff val="95000"/>
                </a:schemeClr>
              </a:gs>
              <a:gs pos="53000">
                <a:schemeClr val="accent1">
                  <a:lumMod val="45000"/>
                  <a:lumOff val="55000"/>
                </a:schemeClr>
              </a:gs>
              <a:gs pos="93000">
                <a:srgbClr val="FF9999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000" b="1" i="1" dirty="0"/>
              <a:t/>
            </a:r>
            <a:br>
              <a:rPr lang="ru-RU" sz="3000" b="1" i="1" dirty="0"/>
            </a:br>
            <a:r>
              <a:rPr lang="ru-RU" sz="3000" b="1" i="1" dirty="0"/>
              <a:t>Результат исполнения бюджета 2021 г. </a:t>
            </a:r>
            <a:br>
              <a:rPr lang="ru-RU" sz="3000" b="1" i="1" dirty="0"/>
            </a:br>
            <a:endParaRPr lang="ru-RU" sz="3000" b="1" i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79423" y="3356992"/>
            <a:ext cx="8564658" cy="1169631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>
              <a:solidFill>
                <a:schemeClr val="tx1"/>
              </a:solidFill>
            </a:endParaRPr>
          </a:p>
          <a:p>
            <a:r>
              <a:rPr lang="ru-RU" sz="1600" b="1" u="sng" dirty="0">
                <a:solidFill>
                  <a:schemeClr val="tx1"/>
                </a:solidFill>
              </a:rPr>
              <a:t>Иные источники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</a:p>
          <a:p>
            <a:r>
              <a:rPr lang="ru-RU" sz="1600" dirty="0">
                <a:solidFill>
                  <a:schemeClr val="tx1"/>
                </a:solidFill>
              </a:rPr>
              <a:t>- Предоставлены бюджетные кредиты бюджетам поселений </a:t>
            </a:r>
            <a:r>
              <a:rPr lang="ru-RU" sz="1600" dirty="0" err="1">
                <a:solidFill>
                  <a:schemeClr val="tx1"/>
                </a:solidFill>
              </a:rPr>
              <a:t>р.п.Дальнее</a:t>
            </a:r>
            <a:r>
              <a:rPr lang="ru-RU" sz="1600" dirty="0">
                <a:solidFill>
                  <a:schemeClr val="tx1"/>
                </a:solidFill>
              </a:rPr>
              <a:t> Константиново и </a:t>
            </a:r>
            <a:r>
              <a:rPr lang="ru-RU" sz="1600" dirty="0" err="1">
                <a:solidFill>
                  <a:schemeClr val="tx1"/>
                </a:solidFill>
              </a:rPr>
              <a:t>Дубравский</a:t>
            </a:r>
            <a:r>
              <a:rPr lang="ru-RU" sz="1600" dirty="0">
                <a:solidFill>
                  <a:schemeClr val="tx1"/>
                </a:solidFill>
              </a:rPr>
              <a:t> сельсовет на сумму 2.958.000,00 руб.</a:t>
            </a:r>
          </a:p>
          <a:p>
            <a:r>
              <a:rPr lang="ru-RU" sz="1600" dirty="0">
                <a:solidFill>
                  <a:schemeClr val="tx1"/>
                </a:solidFill>
              </a:rPr>
              <a:t>- Изменения остатков средств на счетах в объеме -9</a:t>
            </a:r>
            <a:r>
              <a:rPr lang="en-US" sz="1600" dirty="0">
                <a:solidFill>
                  <a:schemeClr val="tx1"/>
                </a:solidFill>
              </a:rPr>
              <a:t>.</a:t>
            </a:r>
            <a:r>
              <a:rPr lang="ru-RU" sz="1600" dirty="0">
                <a:solidFill>
                  <a:schemeClr val="tx1"/>
                </a:solidFill>
              </a:rPr>
              <a:t>994</a:t>
            </a:r>
            <a:r>
              <a:rPr lang="en-US" sz="1600" dirty="0">
                <a:solidFill>
                  <a:schemeClr val="tx1"/>
                </a:solidFill>
              </a:rPr>
              <a:t>.</a:t>
            </a:r>
            <a:r>
              <a:rPr lang="ru-RU" sz="1600" dirty="0">
                <a:solidFill>
                  <a:schemeClr val="tx1"/>
                </a:solidFill>
              </a:rPr>
              <a:t>327,81 руб.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                                                            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4">
            <a:extLst>
              <a:ext uri="{FF2B5EF4-FFF2-40B4-BE49-F238E27FC236}">
                <a16:creationId xmlns:a16="http://schemas.microsoft.com/office/drawing/2014/main" xmlns="" id="{77821A11-C5C7-49FA-96BC-E981E3FFBF83}"/>
              </a:ext>
            </a:extLst>
          </p:cNvPr>
          <p:cNvSpPr/>
          <p:nvPr/>
        </p:nvSpPr>
        <p:spPr>
          <a:xfrm>
            <a:off x="3923932" y="925033"/>
            <a:ext cx="4920149" cy="2119185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u="sng" dirty="0">
                <a:solidFill>
                  <a:schemeClr val="tx1"/>
                </a:solidFill>
              </a:rPr>
              <a:t>Погашение долговых обязательств – </a:t>
            </a:r>
          </a:p>
          <a:p>
            <a:r>
              <a:rPr lang="ru-RU" sz="1600" dirty="0">
                <a:solidFill>
                  <a:schemeClr val="tx1"/>
                </a:solidFill>
              </a:rPr>
              <a:t>В течение 2021 года район исполнил свои обязательства по возврату бюджетных кредитов, полученных из бюджета Нижегородской области на сумму  5.700.000,00 руб. </a:t>
            </a:r>
          </a:p>
          <a:p>
            <a:pPr algn="r"/>
            <a:endParaRPr lang="ru-RU" sz="1400" dirty="0">
              <a:solidFill>
                <a:schemeClr val="tx1"/>
              </a:solidFill>
            </a:endParaRPr>
          </a:p>
          <a:p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4">
            <a:extLst>
              <a:ext uri="{FF2B5EF4-FFF2-40B4-BE49-F238E27FC236}">
                <a16:creationId xmlns:a16="http://schemas.microsoft.com/office/drawing/2014/main" xmlns="" id="{EE772118-0282-4C57-9114-98221847602A}"/>
              </a:ext>
            </a:extLst>
          </p:cNvPr>
          <p:cNvSpPr/>
          <p:nvPr/>
        </p:nvSpPr>
        <p:spPr>
          <a:xfrm>
            <a:off x="251520" y="934793"/>
            <a:ext cx="3424722" cy="98203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762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chemeClr val="tx1"/>
                </a:solidFill>
              </a:rPr>
              <a:t>ПРОФИЦИТ  18.652.327,81 </a:t>
            </a:r>
            <a:r>
              <a:rPr lang="ru-RU" sz="1600" b="1" i="1" dirty="0">
                <a:solidFill>
                  <a:schemeClr val="tx1"/>
                </a:solidFill>
              </a:rPr>
              <a:t>рублей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EFD1758E-B783-480F-8A12-3265CC4B31A3}"/>
              </a:ext>
            </a:extLst>
          </p:cNvPr>
          <p:cNvCxnSpPr>
            <a:cxnSpLocks/>
          </p:cNvCxnSpPr>
          <p:nvPr/>
        </p:nvCxnSpPr>
        <p:spPr>
          <a:xfrm>
            <a:off x="3332469" y="2852936"/>
            <a:ext cx="591463" cy="0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xmlns="" id="{D85734ED-D91C-422A-8200-269997ED249A}"/>
              </a:ext>
            </a:extLst>
          </p:cNvPr>
          <p:cNvCxnSpPr/>
          <p:nvPr/>
        </p:nvCxnSpPr>
        <p:spPr>
          <a:xfrm flipV="1">
            <a:off x="1935830" y="6134083"/>
            <a:ext cx="319064" cy="811"/>
          </a:xfrm>
          <a:prstGeom prst="line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Объект 31">
            <a:extLst>
              <a:ext uri="{FF2B5EF4-FFF2-40B4-BE49-F238E27FC236}">
                <a16:creationId xmlns:a16="http://schemas.microsoft.com/office/drawing/2014/main" xmlns="" id="{D323A862-BE77-46C7-8D28-C18DB844AD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244" y="4559262"/>
            <a:ext cx="2299008" cy="1574821"/>
          </a:xfrm>
          <a:gradFill>
            <a:gsLst>
              <a:gs pos="67000">
                <a:schemeClr val="accent1">
                  <a:lumMod val="5000"/>
                  <a:lumOff val="95000"/>
                </a:schemeClr>
              </a:gs>
              <a:gs pos="90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</p:spPr>
      </p:pic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xmlns="" id="{9138DE18-BCE9-4161-97AB-AEAA64E531CD}"/>
              </a:ext>
            </a:extLst>
          </p:cNvPr>
          <p:cNvCxnSpPr>
            <a:cxnSpLocks/>
            <a:endCxn id="45" idx="0"/>
          </p:cNvCxnSpPr>
          <p:nvPr/>
        </p:nvCxnSpPr>
        <p:spPr>
          <a:xfrm flipV="1">
            <a:off x="1934062" y="2054306"/>
            <a:ext cx="0" cy="1302686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8A369947-677C-492C-AD37-27E12826EB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74" y="4780840"/>
            <a:ext cx="3123420" cy="1919267"/>
          </a:xfrm>
          <a:prstGeom prst="rect">
            <a:avLst/>
          </a:prstGeom>
          <a:noFill/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01D6306A-E583-45A6-AF3D-1458C73D85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04014" y="5099885"/>
            <a:ext cx="2808312" cy="1669539"/>
          </a:xfrm>
          <a:prstGeom prst="rect">
            <a:avLst/>
          </a:prstGeom>
          <a:noFill/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FC0CCF9F-5DB9-4CCA-BA05-692C6FD134E3}"/>
              </a:ext>
            </a:extLst>
          </p:cNvPr>
          <p:cNvSpPr/>
          <p:nvPr/>
        </p:nvSpPr>
        <p:spPr>
          <a:xfrm>
            <a:off x="5996402" y="4559262"/>
            <a:ext cx="28083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gradFill>
                  <a:gsLst>
                    <a:gs pos="91213">
                      <a:schemeClr val="accent2">
                        <a:lumMod val="60000"/>
                        <a:lumOff val="40000"/>
                      </a:schemeClr>
                    </a:gs>
                    <a:gs pos="6000">
                      <a:schemeClr val="accent1">
                        <a:lumMod val="5000"/>
                        <a:lumOff val="95000"/>
                      </a:schemeClr>
                    </a:gs>
                    <a:gs pos="55000">
                      <a:schemeClr val="accent2">
                        <a:lumMod val="20000"/>
                        <a:lumOff val="80000"/>
                      </a:schemeClr>
                    </a:gs>
                    <a:gs pos="71000">
                      <a:schemeClr val="accent2">
                        <a:lumMod val="40000"/>
                        <a:lumOff val="6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Расходы</a:t>
            </a: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xmlns="" id="{F8DAA1DB-EB36-4E77-9B68-C1269A0A718A}"/>
              </a:ext>
            </a:extLst>
          </p:cNvPr>
          <p:cNvSpPr/>
          <p:nvPr/>
        </p:nvSpPr>
        <p:spPr>
          <a:xfrm>
            <a:off x="7994828" y="6370015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44FB44F-65E9-4E7D-A68A-7DCB981F67DD}"/>
              </a:ext>
            </a:extLst>
          </p:cNvPr>
          <p:cNvSpPr/>
          <p:nvPr/>
        </p:nvSpPr>
        <p:spPr>
          <a:xfrm>
            <a:off x="279423" y="4354680"/>
            <a:ext cx="342952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>
                <a:ln w="6600" cmpd="sng">
                  <a:gradFill>
                    <a:gsLst>
                      <a:gs pos="91213">
                        <a:srgbClr val="4F9BB0"/>
                      </a:gs>
                      <a:gs pos="6000">
                        <a:schemeClr val="accent1">
                          <a:lumMod val="5000"/>
                          <a:lumOff val="95000"/>
                        </a:schemeClr>
                      </a:gs>
                      <a:gs pos="55000">
                        <a:schemeClr val="accent5">
                          <a:lumMod val="40000"/>
                          <a:lumOff val="60000"/>
                        </a:schemeClr>
                      </a:gs>
                      <a:gs pos="71000">
                        <a:schemeClr val="accent5">
                          <a:lumMod val="60000"/>
                          <a:lumOff val="40000"/>
                        </a:schemeClr>
                      </a:gs>
                      <a:gs pos="100000">
                        <a:schemeClr val="accent5">
                          <a:lumMod val="75000"/>
                        </a:schemeClr>
                      </a:gs>
                    </a:gsLst>
                    <a:lin ang="5400000" scaled="1"/>
                  </a:gradFill>
                  <a:prstDash val="solid"/>
                </a:ln>
                <a:gradFill>
                  <a:gsLst>
                    <a:gs pos="91213">
                      <a:srgbClr val="4F9BB0"/>
                    </a:gs>
                    <a:gs pos="6000">
                      <a:schemeClr val="accent1">
                        <a:lumMod val="5000"/>
                        <a:lumOff val="95000"/>
                      </a:schemeClr>
                    </a:gs>
                    <a:gs pos="55000">
                      <a:schemeClr val="accent5">
                        <a:lumMod val="40000"/>
                        <a:lumOff val="60000"/>
                      </a:schemeClr>
                    </a:gs>
                    <a:gs pos="71000">
                      <a:schemeClr val="accent5">
                        <a:lumMod val="60000"/>
                        <a:lumOff val="40000"/>
                      </a:schemeClr>
                    </a:gs>
                    <a:gs pos="100000">
                      <a:schemeClr val="accent5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Доходы</a:t>
            </a:r>
          </a:p>
        </p:txBody>
      </p:sp>
      <p:sp>
        <p:nvSpPr>
          <p:cNvPr id="45" name="Скругленный прямоугольник 4">
            <a:extLst>
              <a:ext uri="{FF2B5EF4-FFF2-40B4-BE49-F238E27FC236}">
                <a16:creationId xmlns:a16="http://schemas.microsoft.com/office/drawing/2014/main" xmlns="" id="{C16B9706-1605-47EC-9556-6F1CB1D4E6AD}"/>
              </a:ext>
            </a:extLst>
          </p:cNvPr>
          <p:cNvSpPr/>
          <p:nvPr/>
        </p:nvSpPr>
        <p:spPr>
          <a:xfrm>
            <a:off x="251520" y="2054306"/>
            <a:ext cx="3365084" cy="1043808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>
                <a:solidFill>
                  <a:schemeClr val="tx1"/>
                </a:solidFill>
              </a:rPr>
              <a:t>ИСТОЧНИКИ  ФОРМИРОВАНИЯ ПРОФИЦИТА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6525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7031" y="58825"/>
            <a:ext cx="8929938" cy="777887"/>
          </a:xfrm>
          <a:gradFill>
            <a:gsLst>
              <a:gs pos="20000">
                <a:schemeClr val="accent1">
                  <a:lumMod val="5000"/>
                  <a:lumOff val="95000"/>
                </a:schemeClr>
              </a:gs>
              <a:gs pos="53000">
                <a:schemeClr val="accent1">
                  <a:lumMod val="45000"/>
                  <a:lumOff val="55000"/>
                </a:schemeClr>
              </a:gs>
              <a:gs pos="93000">
                <a:srgbClr val="FF9999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i="1" dirty="0"/>
              <a:t>Муниципальный долг </a:t>
            </a:r>
            <a:r>
              <a:rPr lang="ru-RU" sz="2800" b="1" i="1" dirty="0" err="1"/>
              <a:t>Дальнеконстантиновского</a:t>
            </a:r>
            <a:r>
              <a:rPr lang="ru-RU" sz="2800" b="1" i="1" dirty="0"/>
              <a:t> муниципального района </a:t>
            </a: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2843808" y="4281131"/>
            <a:ext cx="951500" cy="32523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400" dirty="0"/>
              <a:t>Тыс.руб.</a:t>
            </a:r>
          </a:p>
        </p:txBody>
      </p:sp>
      <p:sp>
        <p:nvSpPr>
          <p:cNvPr id="9" name="Содержимое 7"/>
          <p:cNvSpPr txBox="1">
            <a:spLocks/>
          </p:cNvSpPr>
          <p:nvPr/>
        </p:nvSpPr>
        <p:spPr>
          <a:xfrm>
            <a:off x="119878" y="764704"/>
            <a:ext cx="8973246" cy="5943057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</a:pPr>
            <a:r>
              <a:rPr lang="ru-RU" b="1" i="1" u="sng" dirty="0"/>
              <a:t>Регламентируется: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200" dirty="0"/>
              <a:t>статьей 107 Бюджетного кодекса Российской Федерации,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200" dirty="0"/>
              <a:t>Концепцией управления муниципальным долгом в </a:t>
            </a:r>
            <a:r>
              <a:rPr lang="ru-RU" sz="1200" dirty="0" err="1"/>
              <a:t>Дальнеконстантиновском</a:t>
            </a:r>
            <a:r>
              <a:rPr lang="ru-RU" sz="1200" dirty="0"/>
              <a:t> муниципальном районе Нижегородской области на период до 2025 года, утвержденной постановлением администрации Дальнеконстантиновского муниципального района  от 07.10.2020 № 958,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200" dirty="0"/>
              <a:t>статьей 23 решения Земского собрания «О бюджете Дальнеконстантиновского муниципального района на 20</a:t>
            </a:r>
            <a:r>
              <a:rPr lang="en-US" sz="1200" dirty="0"/>
              <a:t>2</a:t>
            </a:r>
            <a:r>
              <a:rPr lang="ru-RU" sz="1200" dirty="0"/>
              <a:t>1 год и плановый период 2022 и 2023 годов», согласно которой </a:t>
            </a:r>
            <a:r>
              <a:rPr lang="ru-RU" b="1" i="1" u="sng" dirty="0"/>
              <a:t>установлен:</a:t>
            </a:r>
            <a:endParaRPr kumimoji="0" lang="ru-RU" b="1" i="1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Содержимое 7"/>
          <p:cNvSpPr txBox="1">
            <a:spLocks/>
          </p:cNvSpPr>
          <p:nvPr/>
        </p:nvSpPr>
        <p:spPr>
          <a:xfrm>
            <a:off x="50876" y="2399721"/>
            <a:ext cx="9024634" cy="459369"/>
          </a:xfrm>
          <a:prstGeom prst="rect">
            <a:avLst/>
          </a:prstGeom>
          <a:gradFill>
            <a:gsLst>
              <a:gs pos="20000">
                <a:schemeClr val="accent1">
                  <a:lumMod val="5000"/>
                  <a:lumOff val="95000"/>
                </a:schemeClr>
              </a:gs>
              <a:gs pos="53000">
                <a:schemeClr val="accent1">
                  <a:lumMod val="45000"/>
                  <a:lumOff val="55000"/>
                </a:schemeClr>
              </a:gs>
              <a:gs pos="93000">
                <a:srgbClr val="FF9999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1400" dirty="0"/>
              <a:t>Верхний предел муниципального внутреннего долга на 01.01.2022 г. – </a:t>
            </a:r>
            <a:r>
              <a:rPr lang="ru-RU" sz="1400" b="1" dirty="0"/>
              <a:t>34 885 395,00 руб. </a:t>
            </a:r>
            <a:r>
              <a:rPr lang="ru-RU" sz="1400" dirty="0"/>
              <a:t>  </a:t>
            </a:r>
            <a:endParaRPr lang="ru-RU" sz="1400" b="1" dirty="0"/>
          </a:p>
        </p:txBody>
      </p:sp>
      <p:sp>
        <p:nvSpPr>
          <p:cNvPr id="16" name="Содержимое 7">
            <a:extLst>
              <a:ext uri="{FF2B5EF4-FFF2-40B4-BE49-F238E27FC236}">
                <a16:creationId xmlns:a16="http://schemas.microsoft.com/office/drawing/2014/main" xmlns="" id="{8EEF3E9A-CF8E-435D-B82F-9D7D0754EF77}"/>
              </a:ext>
            </a:extLst>
          </p:cNvPr>
          <p:cNvSpPr txBox="1">
            <a:spLocks/>
          </p:cNvSpPr>
          <p:nvPr/>
        </p:nvSpPr>
        <p:spPr>
          <a:xfrm>
            <a:off x="3854942" y="3068960"/>
            <a:ext cx="5169180" cy="2653119"/>
          </a:xfrm>
          <a:prstGeom prst="rect">
            <a:avLst/>
          </a:prstGeom>
          <a:gradFill>
            <a:gsLst>
              <a:gs pos="20000">
                <a:schemeClr val="accent1">
                  <a:lumMod val="5000"/>
                  <a:lumOff val="95000"/>
                </a:schemeClr>
              </a:gs>
              <a:gs pos="53000">
                <a:schemeClr val="accent1">
                  <a:lumMod val="45000"/>
                  <a:lumOff val="55000"/>
                </a:schemeClr>
              </a:gs>
              <a:gs pos="93000">
                <a:srgbClr val="FF9999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/>
          </a:bodyPr>
          <a:lstStyle/>
          <a:p>
            <a:pPr lvl="1" algn="just">
              <a:spcBef>
                <a:spcPct val="20000"/>
              </a:spcBef>
            </a:pPr>
            <a:r>
              <a:rPr lang="ru-RU" sz="2600" b="1" i="1" u="sng" dirty="0"/>
              <a:t>Следовательно, </a:t>
            </a:r>
          </a:p>
          <a:p>
            <a:pPr lvl="1" algn="just">
              <a:spcBef>
                <a:spcPct val="20000"/>
              </a:spcBef>
            </a:pPr>
            <a:r>
              <a:rPr lang="ru-RU" sz="2100" b="1" i="1" dirty="0"/>
              <a:t>Муниципальный долг </a:t>
            </a:r>
            <a:r>
              <a:rPr lang="ru-RU" sz="2000" b="1" i="1" dirty="0"/>
              <a:t>соответствует ограничениям</a:t>
            </a:r>
            <a:r>
              <a:rPr lang="ru-RU" sz="1400" b="1" dirty="0"/>
              <a:t>, </a:t>
            </a:r>
            <a:r>
              <a:rPr lang="ru-RU" sz="1400" dirty="0"/>
              <a:t>установленным Решением о бюджете, и на начало 2022 года составляет </a:t>
            </a:r>
            <a:r>
              <a:rPr lang="ru-RU" sz="1400" b="1" dirty="0">
                <a:solidFill>
                  <a:schemeClr val="tx1"/>
                </a:solidFill>
              </a:rPr>
              <a:t>0,0%</a:t>
            </a:r>
            <a:r>
              <a:rPr lang="ru-RU" sz="1400" dirty="0"/>
              <a:t> от суммы доходов местного бюджета (без учета безвозмездных поступлений и поступлений налоговых доходов по дополнительным нормативам отчислений), </a:t>
            </a:r>
            <a:r>
              <a:rPr lang="ru-RU" sz="2000" b="1" i="1" dirty="0"/>
              <a:t>что свидетельствует о безопасном уровне долговых обязательств муниципального района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Блок-схема: ручное управление 16">
            <a:extLst>
              <a:ext uri="{FF2B5EF4-FFF2-40B4-BE49-F238E27FC236}">
                <a16:creationId xmlns:a16="http://schemas.microsoft.com/office/drawing/2014/main" xmlns="" id="{43F29A13-3C42-4182-A789-2460C9B5082B}"/>
              </a:ext>
            </a:extLst>
          </p:cNvPr>
          <p:cNvSpPr/>
          <p:nvPr/>
        </p:nvSpPr>
        <p:spPr>
          <a:xfrm>
            <a:off x="3944014" y="3567481"/>
            <a:ext cx="365939" cy="1384114"/>
          </a:xfrm>
          <a:prstGeom prst="flowChartManualOperation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xmlns="" id="{F2294E70-B520-4E61-A03F-4FAF8C3718E7}"/>
              </a:ext>
            </a:extLst>
          </p:cNvPr>
          <p:cNvSpPr/>
          <p:nvPr/>
        </p:nvSpPr>
        <p:spPr>
          <a:xfrm>
            <a:off x="3982968" y="5036277"/>
            <a:ext cx="288032" cy="21602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0" name="Диаграмма 19">
            <a:extLst>
              <a:ext uri="{FF2B5EF4-FFF2-40B4-BE49-F238E27FC236}">
                <a16:creationId xmlns:a16="http://schemas.microsoft.com/office/drawing/2014/main" xmlns="" id="{8ECC5CC4-ABBA-497F-B4A6-44C9D92398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0044909"/>
              </p:ext>
            </p:extLst>
          </p:nvPr>
        </p:nvGraphicFramePr>
        <p:xfrm>
          <a:off x="129062" y="3328868"/>
          <a:ext cx="3595724" cy="2260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Содержимое 7">
            <a:extLst>
              <a:ext uri="{FF2B5EF4-FFF2-40B4-BE49-F238E27FC236}">
                <a16:creationId xmlns:a16="http://schemas.microsoft.com/office/drawing/2014/main" xmlns="" id="{FA64D634-3B6C-488A-8F21-96C4FEBFD5FD}"/>
              </a:ext>
            </a:extLst>
          </p:cNvPr>
          <p:cNvSpPr txBox="1">
            <a:spLocks/>
          </p:cNvSpPr>
          <p:nvPr/>
        </p:nvSpPr>
        <p:spPr>
          <a:xfrm>
            <a:off x="80864" y="5806279"/>
            <a:ext cx="8929938" cy="925163"/>
          </a:xfrm>
          <a:prstGeom prst="rect">
            <a:avLst/>
          </a:prstGeom>
          <a:gradFill>
            <a:gsLst>
              <a:gs pos="20000">
                <a:schemeClr val="accent1">
                  <a:lumMod val="5000"/>
                  <a:lumOff val="95000"/>
                </a:schemeClr>
              </a:gs>
              <a:gs pos="53000">
                <a:schemeClr val="accent1">
                  <a:lumMod val="45000"/>
                  <a:lumOff val="55000"/>
                </a:schemeClr>
              </a:gs>
              <a:gs pos="93000">
                <a:srgbClr val="FF9999"/>
              </a:gs>
            </a:gsLst>
            <a:lin ang="5400000" scaled="1"/>
          </a:gra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20000"/>
          </a:bodyPr>
          <a:lstStyle/>
          <a:p>
            <a:pPr lvl="0" indent="-342900" algn="just"/>
            <a:r>
              <a:rPr lang="ru-RU" b="1" u="sng" dirty="0"/>
              <a:t>Расходы по муниципальному долгу в полном объеме соответствуют предельным запланированным объемам и составили в 20</a:t>
            </a:r>
            <a:r>
              <a:rPr lang="en-US" b="1" u="sng" dirty="0"/>
              <a:t>2</a:t>
            </a:r>
            <a:r>
              <a:rPr lang="ru-RU" b="1" u="sng" dirty="0"/>
              <a:t>1 году : </a:t>
            </a:r>
          </a:p>
          <a:p>
            <a:pPr lvl="0" indent="-342900" algn="just"/>
            <a:r>
              <a:rPr lang="ru-RU" i="1" dirty="0"/>
              <a:t>расходы по обслуживанию муниципального долга – </a:t>
            </a:r>
            <a:r>
              <a:rPr lang="ru-RU" b="1" i="1" dirty="0"/>
              <a:t>1,4 </a:t>
            </a:r>
            <a:r>
              <a:rPr lang="ru-RU" b="1" i="1" dirty="0" err="1"/>
              <a:t>тыс.руб</a:t>
            </a:r>
            <a:r>
              <a:rPr lang="ru-RU" b="1" i="1" dirty="0"/>
              <a:t>.  </a:t>
            </a:r>
          </a:p>
          <a:p>
            <a:pPr lvl="0" indent="-342900" algn="just"/>
            <a:r>
              <a:rPr lang="ru-RU" i="1" dirty="0"/>
              <a:t>расходы по погашению тела кредита составили </a:t>
            </a:r>
            <a:r>
              <a:rPr lang="ru-RU" dirty="0"/>
              <a:t>– </a:t>
            </a:r>
            <a:r>
              <a:rPr lang="en-US" b="1" dirty="0"/>
              <a:t>5</a:t>
            </a:r>
            <a:r>
              <a:rPr lang="ru-RU" b="1" dirty="0"/>
              <a:t>.7</a:t>
            </a:r>
            <a:r>
              <a:rPr lang="en-US" b="1" dirty="0"/>
              <a:t>00</a:t>
            </a:r>
            <a:r>
              <a:rPr lang="ru-RU" b="1" dirty="0"/>
              <a:t>,</a:t>
            </a:r>
            <a:r>
              <a:rPr lang="en-US" b="1" dirty="0"/>
              <a:t>0</a:t>
            </a:r>
            <a:r>
              <a:rPr lang="ru-RU" b="1" dirty="0"/>
              <a:t> </a:t>
            </a:r>
            <a:r>
              <a:rPr lang="ru-RU" b="1" dirty="0" err="1"/>
              <a:t>тыс.руб</a:t>
            </a:r>
            <a:r>
              <a:rPr lang="ru-RU" b="1" dirty="0"/>
              <a:t>.</a:t>
            </a:r>
            <a:r>
              <a:rPr lang="ru-RU" dirty="0"/>
              <a:t>  </a:t>
            </a:r>
            <a:endParaRPr lang="ru-RU" sz="1400" b="1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55041508-A6C9-4D74-B143-E18C5A9C5392}"/>
              </a:ext>
            </a:extLst>
          </p:cNvPr>
          <p:cNvSpPr/>
          <p:nvPr/>
        </p:nvSpPr>
        <p:spPr>
          <a:xfrm>
            <a:off x="8160026" y="6383595"/>
            <a:ext cx="850776" cy="360806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EEB382F-74B2-4850-A67B-8DDF270904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66" y="962003"/>
            <a:ext cx="2591647" cy="1873968"/>
          </a:xfrm>
          <a:prstGeom prst="rect">
            <a:avLst/>
          </a:prstGeom>
        </p:spPr>
      </p:pic>
      <p:sp>
        <p:nvSpPr>
          <p:cNvPr id="21" name="Заголовок 1">
            <a:extLst>
              <a:ext uri="{FF2B5EF4-FFF2-40B4-BE49-F238E27FC236}">
                <a16:creationId xmlns:a16="http://schemas.microsoft.com/office/drawing/2014/main" xmlns="" id="{9C6897C6-6F91-44B8-999F-A32489DE71C9}"/>
              </a:ext>
            </a:extLst>
          </p:cNvPr>
          <p:cNvSpPr txBox="1">
            <a:spLocks/>
          </p:cNvSpPr>
          <p:nvPr/>
        </p:nvSpPr>
        <p:spPr>
          <a:xfrm>
            <a:off x="169968" y="88249"/>
            <a:ext cx="8794520" cy="504056"/>
          </a:xfrm>
          <a:prstGeom prst="rect">
            <a:avLst/>
          </a:prstGeom>
          <a:gradFill>
            <a:gsLst>
              <a:gs pos="20000">
                <a:schemeClr val="accent1">
                  <a:lumMod val="5000"/>
                  <a:lumOff val="95000"/>
                </a:schemeClr>
              </a:gs>
              <a:gs pos="53000">
                <a:schemeClr val="accent1">
                  <a:lumMod val="45000"/>
                  <a:lumOff val="55000"/>
                </a:schemeClr>
              </a:gs>
              <a:gs pos="93000">
                <a:srgbClr val="FF9999"/>
              </a:gs>
            </a:gsLst>
            <a:lin ang="5400000" scaled="1"/>
          </a:gradFill>
          <a:ln w="9525" cap="flat" cmpd="sng" algn="ctr">
            <a:solidFill>
              <a:schemeClr val="bg1"/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i="1" dirty="0"/>
              <a:t>Результаты работы 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284A1ACA-0709-404A-9B29-88A3B5877B1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1" t="4455" r="4621" b="8414"/>
          <a:stretch/>
        </p:blipFill>
        <p:spPr>
          <a:xfrm>
            <a:off x="67615" y="3007383"/>
            <a:ext cx="4752529" cy="316835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F90E2C86-C6F5-40CB-B23F-1AB7DC12203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1" t="4455" r="4621" b="8414"/>
          <a:stretch/>
        </p:blipFill>
        <p:spPr>
          <a:xfrm>
            <a:off x="4242628" y="763717"/>
            <a:ext cx="4752528" cy="3168352"/>
          </a:xfrm>
          <a:prstGeom prst="rect">
            <a:avLst/>
          </a:pr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B641B19D-DA49-4E40-A7B5-257081311E03}"/>
              </a:ext>
            </a:extLst>
          </p:cNvPr>
          <p:cNvSpPr/>
          <p:nvPr/>
        </p:nvSpPr>
        <p:spPr>
          <a:xfrm>
            <a:off x="4682626" y="1563017"/>
            <a:ext cx="3888432" cy="19142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chemeClr val="tx1"/>
                </a:solidFill>
                <a:cs typeface="Times New Roman" pitchFamily="18" charset="0"/>
              </a:rPr>
              <a:t>      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По итогам проведения в 20</a:t>
            </a:r>
            <a:r>
              <a:rPr lang="en-US" sz="1400" b="1" dirty="0">
                <a:solidFill>
                  <a:schemeClr val="tx1"/>
                </a:solidFill>
                <a:cs typeface="Times New Roman" pitchFamily="18" charset="0"/>
              </a:rPr>
              <a:t>2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1 году оценки эффективности деятельности ОМСУ городских округов и муниципальных районов за 2020 год Дальнеконстантиновский муниципальный район занял </a:t>
            </a:r>
            <a:r>
              <a:rPr lang="ru-RU" sz="1400" b="1" dirty="0" smtClean="0">
                <a:solidFill>
                  <a:schemeClr val="tx1"/>
                </a:solidFill>
                <a:cs typeface="Times New Roman" pitchFamily="18" charset="0"/>
              </a:rPr>
              <a:t>3 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место </a:t>
            </a:r>
            <a:r>
              <a:rPr lang="ru-RU" sz="1400" b="1" dirty="0" smtClean="0">
                <a:solidFill>
                  <a:schemeClr val="tx1"/>
                </a:solidFill>
                <a:cs typeface="Times New Roman" pitchFamily="18" charset="0"/>
              </a:rPr>
              <a:t>(в группе муниципальных образований с 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населением </a:t>
            </a:r>
            <a:r>
              <a:rPr lang="ru-RU" sz="1400" b="1" dirty="0" smtClean="0">
                <a:solidFill>
                  <a:schemeClr val="tx1"/>
                </a:solidFill>
                <a:cs typeface="Times New Roman" pitchFamily="18" charset="0"/>
              </a:rPr>
              <a:t>18-25 </a:t>
            </a:r>
            <a:r>
              <a:rPr lang="ru-RU" sz="1400" b="1" dirty="0" err="1">
                <a:solidFill>
                  <a:schemeClr val="tx1"/>
                </a:solidFill>
                <a:cs typeface="Times New Roman" pitchFamily="18" charset="0"/>
              </a:rPr>
              <a:t>тыс.чел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.) и удостоился гранта в размере 720 </a:t>
            </a:r>
            <a:r>
              <a:rPr lang="ru-RU" sz="1400" b="1" dirty="0" err="1">
                <a:solidFill>
                  <a:schemeClr val="tx1"/>
                </a:solidFill>
                <a:cs typeface="Times New Roman" pitchFamily="18" charset="0"/>
              </a:rPr>
              <a:t>тыс.руб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. </a:t>
            </a:r>
            <a:endParaRPr lang="ru-RU" sz="1400" b="1" dirty="0">
              <a:solidFill>
                <a:schemeClr val="tx1"/>
              </a:solidFill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8C59EBCB-F459-44AD-A566-3FC8646772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1" t="4455" r="4621" b="8414"/>
          <a:stretch/>
        </p:blipFill>
        <p:spPr>
          <a:xfrm>
            <a:off x="3965268" y="3789867"/>
            <a:ext cx="4752528" cy="2611736"/>
          </a:xfrm>
          <a:prstGeom prst="rect">
            <a:avLst/>
          </a:prstGeom>
        </p:spPr>
      </p:pic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763CC6CA-61FC-4040-83EA-2AB7A2B229D6}"/>
              </a:ext>
            </a:extLst>
          </p:cNvPr>
          <p:cNvSpPr/>
          <p:nvPr/>
        </p:nvSpPr>
        <p:spPr>
          <a:xfrm>
            <a:off x="4433320" y="4462728"/>
            <a:ext cx="3816424" cy="15220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452438">
              <a:defRPr/>
            </a:pPr>
            <a:r>
              <a:rPr lang="ru-RU" sz="1200" b="1" dirty="0">
                <a:solidFill>
                  <a:schemeClr val="tx1"/>
                </a:solidFill>
                <a:cs typeface="Times New Roman" pitchFamily="18" charset="0"/>
              </a:rPr>
              <a:t>По итогам проведения в 2021 году отбора за достижение наилучших показателей в сфере повышения эффективности бюджетных расходов Дальнеконстантиновский муниципальный район занял </a:t>
            </a:r>
            <a:r>
              <a:rPr lang="ru-RU" sz="1200" b="1" dirty="0" smtClean="0">
                <a:solidFill>
                  <a:schemeClr val="tx1"/>
                </a:solidFill>
                <a:cs typeface="Times New Roman" pitchFamily="18" charset="0"/>
              </a:rPr>
              <a:t>призовое </a:t>
            </a:r>
            <a:r>
              <a:rPr lang="ru-RU" sz="1200" b="1" dirty="0">
                <a:solidFill>
                  <a:schemeClr val="tx1"/>
                </a:solidFill>
                <a:cs typeface="Times New Roman" pitchFamily="18" charset="0"/>
              </a:rPr>
              <a:t>место и удостоился гранта в размере 896 </a:t>
            </a:r>
            <a:r>
              <a:rPr lang="ru-RU" sz="1200" b="1" dirty="0" err="1">
                <a:solidFill>
                  <a:schemeClr val="tx1"/>
                </a:solidFill>
                <a:cs typeface="Times New Roman" pitchFamily="18" charset="0"/>
              </a:rPr>
              <a:t>тыс.руб</a:t>
            </a:r>
            <a:r>
              <a:rPr lang="ru-RU" sz="1200" b="1" dirty="0">
                <a:solidFill>
                  <a:schemeClr val="tx1"/>
                </a:solidFill>
                <a:cs typeface="Times New Roman" pitchFamily="18" charset="0"/>
              </a:rPr>
              <a:t>.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xmlns="" id="{F398E3DB-3834-4798-B2FF-9C1528290AFE}"/>
              </a:ext>
            </a:extLst>
          </p:cNvPr>
          <p:cNvSpPr/>
          <p:nvPr/>
        </p:nvSpPr>
        <p:spPr>
          <a:xfrm>
            <a:off x="8172400" y="6381328"/>
            <a:ext cx="792088" cy="38842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46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D1634AAE-469E-47DE-A563-4D82543D93C2}"/>
              </a:ext>
            </a:extLst>
          </p:cNvPr>
          <p:cNvSpPr/>
          <p:nvPr/>
        </p:nvSpPr>
        <p:spPr>
          <a:xfrm>
            <a:off x="563974" y="3922453"/>
            <a:ext cx="3431962" cy="17209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452438">
              <a:defRPr/>
            </a:pP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В 20</a:t>
            </a:r>
            <a:r>
              <a:rPr lang="en-US" sz="1400" b="1" dirty="0">
                <a:solidFill>
                  <a:schemeClr val="tx1"/>
                </a:solidFill>
                <a:cs typeface="Times New Roman" pitchFamily="18" charset="0"/>
              </a:rPr>
              <a:t>2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1 году Дальнеконстантиновский муниципальный район традиционно получил </a:t>
            </a:r>
            <a:r>
              <a:rPr lang="ru-RU" sz="1400" b="1" dirty="0" smtClean="0">
                <a:solidFill>
                  <a:schemeClr val="tx1"/>
                </a:solidFill>
                <a:cs typeface="Times New Roman" pitchFamily="18" charset="0"/>
              </a:rPr>
              <a:t>Почетный знак Губернатора 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Нижегородской области «За достижения в развитии агропромышленного комплекса»</a:t>
            </a:r>
            <a:endParaRPr lang="ru-R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3592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8697" y="1752926"/>
            <a:ext cx="4437319" cy="2988339"/>
          </a:xfrm>
          <a:noFill/>
          <a:ln>
            <a:noFill/>
          </a:ln>
        </p:spPr>
        <p:txBody>
          <a:bodyPr>
            <a:normAutofit fontScale="77500" lnSpcReduction="20000"/>
          </a:bodyPr>
          <a:lstStyle/>
          <a:p>
            <a:r>
              <a:rPr lang="ru-RU" sz="1600" dirty="0"/>
              <a:t>Администрация </a:t>
            </a:r>
            <a:r>
              <a:rPr lang="ru-RU" sz="1600" dirty="0" err="1"/>
              <a:t>Дальнеконстантиновского</a:t>
            </a:r>
            <a:r>
              <a:rPr lang="ru-RU" sz="1600" dirty="0"/>
              <a:t> муниципального района   (включая структурные подразделения)     </a:t>
            </a:r>
            <a:r>
              <a:rPr lang="ru-RU" sz="1600" dirty="0">
                <a:hlinkClick r:id="rId2"/>
              </a:rPr>
              <a:t>http://dk.nnov.ru/</a:t>
            </a:r>
            <a:endParaRPr lang="ru-RU" sz="1600" dirty="0"/>
          </a:p>
          <a:p>
            <a:r>
              <a:rPr lang="ru-RU" sz="1600" dirty="0"/>
              <a:t>Управление финансов администрации </a:t>
            </a:r>
            <a:r>
              <a:rPr lang="ru-RU" sz="1600" dirty="0" err="1"/>
              <a:t>Дальнеконстантиновского</a:t>
            </a:r>
            <a:r>
              <a:rPr lang="ru-RU" sz="1600" dirty="0"/>
              <a:t> муниципального района </a:t>
            </a:r>
            <a:r>
              <a:rPr lang="ru-RU" sz="1600" u="sng" dirty="0">
                <a:hlinkClick r:id="rId3"/>
              </a:rPr>
              <a:t>http://dk.nnov.ru/executive/strukture/finansi/</a:t>
            </a:r>
            <a:endParaRPr lang="ru-RU" sz="1600" u="sng" dirty="0"/>
          </a:p>
          <a:p>
            <a:pPr marL="0" indent="0">
              <a:buNone/>
            </a:pPr>
            <a:endParaRPr lang="ru-RU" sz="1600" dirty="0"/>
          </a:p>
          <a:p>
            <a:r>
              <a:rPr lang="ru-RU" sz="1600" dirty="0"/>
              <a:t>Интернет портал государственных и муниципальных услуг Нижегородской области </a:t>
            </a:r>
            <a:r>
              <a:rPr lang="ru-RU" sz="1600" dirty="0">
                <a:hlinkClick r:id="rId4"/>
              </a:rPr>
              <a:t>http://gu.nnov.ru/</a:t>
            </a:r>
            <a:endParaRPr lang="ru-RU" sz="1600" dirty="0"/>
          </a:p>
          <a:p>
            <a:r>
              <a:rPr lang="ru-RU" sz="1600" dirty="0"/>
              <a:t> Официальный сайт Нижегородской области для размещения информации О размещении государственных и муниципальных заказов http://www.goszakaz.nnov.ru/index.html </a:t>
            </a:r>
          </a:p>
          <a:p>
            <a:r>
              <a:rPr lang="ru-RU" sz="1600" dirty="0"/>
              <a:t>Официальный сайт для размещения информации о государственных и муниципальных учреждениях</a:t>
            </a:r>
          </a:p>
          <a:p>
            <a:endParaRPr lang="ru-RU" sz="1600" dirty="0"/>
          </a:p>
        </p:txBody>
      </p:sp>
      <p:pic>
        <p:nvPicPr>
          <p:cNvPr id="4" name="Рисунок 3" descr="http://dk.nnov.ru/data/440.28.D.Konstantinovo.jpg">
            <a:hlinkClick r:id="rId5"/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98236" y="5805264"/>
            <a:ext cx="4105564" cy="969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1864529" y="5329085"/>
            <a:ext cx="3212960" cy="1455566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i="1" dirty="0">
              <a:solidFill>
                <a:schemeClr val="tx1"/>
              </a:solidFill>
            </a:endParaRPr>
          </a:p>
          <a:p>
            <a:endParaRPr lang="ru-RU" sz="1100" i="1" dirty="0">
              <a:solidFill>
                <a:schemeClr val="tx1"/>
              </a:solidFill>
            </a:endParaRPr>
          </a:p>
          <a:p>
            <a:r>
              <a:rPr lang="ru-RU" sz="1100" i="1" dirty="0">
                <a:solidFill>
                  <a:schemeClr val="tx1"/>
                </a:solidFill>
              </a:rPr>
              <a:t>КОМУ: </a:t>
            </a:r>
            <a:r>
              <a:rPr lang="ru-RU" sz="1100" b="1" u="sng" dirty="0">
                <a:solidFill>
                  <a:schemeClr val="tx1"/>
                </a:solidFill>
              </a:rPr>
              <a:t>Администрация </a:t>
            </a:r>
          </a:p>
          <a:p>
            <a:r>
              <a:rPr lang="ru-RU" sz="1100" b="1" u="sng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1100" b="1" u="sng" dirty="0">
                <a:solidFill>
                  <a:schemeClr val="tx1"/>
                </a:solidFill>
              </a:rPr>
              <a:t> муниципального района</a:t>
            </a:r>
          </a:p>
          <a:p>
            <a:r>
              <a:rPr lang="ru-RU" sz="1100" u="sng" dirty="0">
                <a:solidFill>
                  <a:schemeClr val="tx1"/>
                </a:solidFill>
              </a:rPr>
              <a:t> 606310, Нижегородская область, </a:t>
            </a:r>
          </a:p>
          <a:p>
            <a:r>
              <a:rPr lang="ru-RU" sz="1100" u="sng" dirty="0" err="1">
                <a:solidFill>
                  <a:schemeClr val="tx1"/>
                </a:solidFill>
              </a:rPr>
              <a:t>р.п.Дальнее</a:t>
            </a:r>
            <a:r>
              <a:rPr lang="ru-RU" sz="1100" u="sng" dirty="0">
                <a:solidFill>
                  <a:schemeClr val="tx1"/>
                </a:solidFill>
              </a:rPr>
              <a:t> Константиново, </a:t>
            </a:r>
          </a:p>
          <a:p>
            <a:r>
              <a:rPr lang="ru-RU" sz="1100" u="sng" dirty="0" err="1">
                <a:solidFill>
                  <a:schemeClr val="tx1"/>
                </a:solidFill>
              </a:rPr>
              <a:t>ул.Советская</a:t>
            </a:r>
            <a:r>
              <a:rPr lang="ru-RU" sz="1100" u="sng" dirty="0">
                <a:solidFill>
                  <a:schemeClr val="tx1"/>
                </a:solidFill>
              </a:rPr>
              <a:t>, </a:t>
            </a:r>
          </a:p>
          <a:p>
            <a:r>
              <a:rPr lang="ru-RU" sz="1100" u="sng" dirty="0">
                <a:solidFill>
                  <a:schemeClr val="tx1"/>
                </a:solidFill>
              </a:rPr>
              <a:t>д.99                                                    </a:t>
            </a:r>
          </a:p>
          <a:p>
            <a:pPr algn="r"/>
            <a:r>
              <a:rPr lang="ru-RU" sz="1200" i="1" dirty="0">
                <a:solidFill>
                  <a:schemeClr val="tx1"/>
                </a:solidFill>
              </a:rPr>
              <a:t>ОТ КОГО</a:t>
            </a:r>
            <a:r>
              <a:rPr lang="ru-RU" sz="1200" i="1" u="sng" dirty="0">
                <a:solidFill>
                  <a:schemeClr val="tx1"/>
                </a:solidFill>
              </a:rPr>
              <a:t>:______________</a:t>
            </a:r>
          </a:p>
          <a:p>
            <a:pPr algn="r"/>
            <a:r>
              <a:rPr lang="ru-RU" sz="1200" i="1" u="sng" dirty="0">
                <a:solidFill>
                  <a:schemeClr val="tx1"/>
                </a:solidFill>
              </a:rPr>
              <a:t>_______________</a:t>
            </a:r>
          </a:p>
          <a:p>
            <a:endParaRPr lang="ru-RU" sz="1200" u="sng" dirty="0">
              <a:solidFill>
                <a:schemeClr val="tx1"/>
              </a:solidFill>
            </a:endParaRPr>
          </a:p>
        </p:txBody>
      </p:sp>
      <p:pic>
        <p:nvPicPr>
          <p:cNvPr id="7" name="Рисунок 1" descr="C:\Users\soab14.DKRUF\Documents\БЮДЖЕТ ДЛЯ ГРАЖДАН\Герб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354" y="5122369"/>
            <a:ext cx="161292" cy="139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115113" y="5334932"/>
            <a:ext cx="1688938" cy="1455565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ТЕЛ/ФАКС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   8-83168-51848 </a:t>
            </a:r>
            <a:r>
              <a:rPr lang="ru-RU" sz="1200" b="1" i="1" dirty="0">
                <a:solidFill>
                  <a:schemeClr val="tx1"/>
                </a:solidFill>
              </a:rPr>
              <a:t>Администрация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  8- 83168-51285, 8-83168-51106ф </a:t>
            </a:r>
            <a:r>
              <a:rPr lang="ru-RU" sz="1100" b="1" i="1" dirty="0">
                <a:solidFill>
                  <a:schemeClr val="tx1"/>
                </a:solidFill>
              </a:rPr>
              <a:t>Управление финансов</a:t>
            </a:r>
          </a:p>
        </p:txBody>
      </p:sp>
      <p:pic>
        <p:nvPicPr>
          <p:cNvPr id="11" name="Рисунок 10" descr="SVG Бесплатные фото и векторы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90526" y="5741164"/>
            <a:ext cx="523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Скругленный прямоугольник 12"/>
          <p:cNvSpPr/>
          <p:nvPr/>
        </p:nvSpPr>
        <p:spPr>
          <a:xfrm>
            <a:off x="179512" y="1554395"/>
            <a:ext cx="5070813" cy="3713592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dirty="0">
                <a:solidFill>
                  <a:schemeClr val="tx1"/>
                </a:solidFill>
              </a:rPr>
              <a:t>                    </a:t>
            </a:r>
          </a:p>
          <a:p>
            <a:r>
              <a:rPr lang="ru-RU" sz="1300" b="1" dirty="0">
                <a:solidFill>
                  <a:schemeClr val="tx1"/>
                </a:solidFill>
              </a:rPr>
              <a:t>                  Адреса официальных сайтов:</a:t>
            </a:r>
            <a:endParaRPr lang="ru-RU" sz="1300" dirty="0">
              <a:solidFill>
                <a:schemeClr val="tx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</a:rPr>
              <a:t>Администрация Дальнеконстантиновского муниципального района   (включая структурные подразделения)              </a:t>
            </a:r>
            <a:r>
              <a:rPr lang="ru-RU" sz="13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http://</a:t>
            </a:r>
            <a:r>
              <a:rPr lang="en-US" sz="1400" dirty="0">
                <a:hlinkClick r:id="rId9"/>
              </a:rPr>
              <a:t> dknnov.nubex.ru</a:t>
            </a:r>
            <a:r>
              <a:rPr lang="ru-RU" sz="13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/</a:t>
            </a:r>
            <a:endParaRPr lang="ru-RU" sz="1300" dirty="0">
              <a:solidFill>
                <a:srgbClr val="0000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</a:rPr>
              <a:t>Управление финансов администрации Дальнеконстантиновского муниципального района </a:t>
            </a:r>
            <a:r>
              <a:rPr lang="en-US" sz="1300" u="sng" dirty="0">
                <a:solidFill>
                  <a:srgbClr val="0000FF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https://dknnov.nubex.ru/4796/4921/502</a:t>
            </a:r>
            <a:r>
              <a:rPr lang="ru-RU" sz="1300" u="sng" dirty="0">
                <a:solidFill>
                  <a:srgbClr val="0000FF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2</a:t>
            </a:r>
            <a:r>
              <a:rPr lang="en-US" sz="1300" u="sng" dirty="0">
                <a:solidFill>
                  <a:srgbClr val="0000FF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/</a:t>
            </a:r>
            <a:r>
              <a:rPr lang="ru-RU" sz="1300" dirty="0">
                <a:solidFill>
                  <a:srgbClr val="0000FF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lang="en-US" sz="1300" dirty="0">
                <a:solidFill>
                  <a:srgbClr val="0000FF"/>
                </a:solidFill>
                <a:hlinkClick r:id="rId11"/>
              </a:rPr>
              <a:t>https://dknnov.nubex.ru/4796/4921/5022/504</a:t>
            </a:r>
            <a:r>
              <a:rPr lang="ru-RU" sz="1300" dirty="0">
                <a:solidFill>
                  <a:srgbClr val="0000FF"/>
                </a:solidFill>
                <a:hlinkClick r:id="rId11"/>
              </a:rPr>
              <a:t>2/</a:t>
            </a:r>
            <a:endParaRPr lang="ru-RU" sz="1300" dirty="0">
              <a:solidFill>
                <a:srgbClr val="0000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>
                <a:hlinkClick r:id="rId9"/>
              </a:rPr>
              <a:t>https://dknnov.nubex.ru/4796/4921/5022/503</a:t>
            </a:r>
            <a:r>
              <a:rPr lang="ru-RU" sz="1400" dirty="0">
                <a:hlinkClick r:id="rId9"/>
              </a:rPr>
              <a:t>6/</a:t>
            </a:r>
            <a:endParaRPr lang="ru-RU" sz="1400" b="1" i="1" dirty="0">
              <a:solidFill>
                <a:srgbClr val="0000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</a:rPr>
              <a:t>Интернет портал государственных и муниципальных услуг Нижегородской области </a:t>
            </a:r>
            <a:r>
              <a:rPr lang="ru-RU" sz="1300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http://gu.nnov.ru/</a:t>
            </a:r>
            <a:endParaRPr lang="ru-RU" sz="1300" dirty="0">
              <a:solidFill>
                <a:srgbClr val="0000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</a:rPr>
              <a:t> Официальный сайт Нижегородской области для размещения информации О размещении государственных и муниципальных заказов </a:t>
            </a:r>
            <a:r>
              <a:rPr lang="ru-RU" sz="1300" dirty="0">
                <a:solidFill>
                  <a:srgbClr val="0000FF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http://www.goszakaz.nnov.ru/index.html </a:t>
            </a:r>
            <a:endParaRPr lang="ru-RU" sz="1300" dirty="0">
              <a:solidFill>
                <a:srgbClr val="0000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</a:rPr>
              <a:t>Официальный сайт для размещения информации о государственных и муниципальных учреждениях  </a:t>
            </a:r>
            <a:r>
              <a:rPr lang="ru-RU" sz="1300" dirty="0">
                <a:solidFill>
                  <a:srgbClr val="0000FF"/>
                </a:solidFill>
              </a:rPr>
              <a:t>http://bus.gov.ru/public/home.html </a:t>
            </a:r>
          </a:p>
          <a:p>
            <a:endParaRPr lang="ru-RU" sz="1300" dirty="0"/>
          </a:p>
        </p:txBody>
      </p:sp>
      <p:pic>
        <p:nvPicPr>
          <p:cNvPr id="17" name="Рисунок 16" descr="Знак EC06 Телефон связи с медицинским пунктом (скорой медицинской помощью) (размер 200х200) фотолюминисцентный - ССР">
            <a:extLst>
              <a:ext uri="{FF2B5EF4-FFF2-40B4-BE49-F238E27FC236}">
                <a16:creationId xmlns:a16="http://schemas.microsoft.com/office/drawing/2014/main" xmlns="" id="{F30688F6-B120-4DF6-AB80-A234983D708B}"/>
              </a:ext>
            </a:extLst>
          </p:cNvPr>
          <p:cNvPicPr/>
          <p:nvPr/>
        </p:nvPicPr>
        <p:blipFill>
          <a:blip r:embed="rId1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7495" y="4985596"/>
            <a:ext cx="5524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Заголовок 1">
            <a:extLst>
              <a:ext uri="{FF2B5EF4-FFF2-40B4-BE49-F238E27FC236}">
                <a16:creationId xmlns:a16="http://schemas.microsoft.com/office/drawing/2014/main" xmlns="" id="{C33DD192-EAE4-4C4E-AA39-798ED7CC4BB6}"/>
              </a:ext>
            </a:extLst>
          </p:cNvPr>
          <p:cNvSpPr txBox="1">
            <a:spLocks/>
          </p:cNvSpPr>
          <p:nvPr/>
        </p:nvSpPr>
        <p:spPr>
          <a:xfrm>
            <a:off x="179512" y="1181223"/>
            <a:ext cx="8808015" cy="309072"/>
          </a:xfrm>
          <a:prstGeom prst="rect">
            <a:avLst/>
          </a:prstGeom>
          <a:gradFill rotWithShape="1">
            <a:gsLst>
              <a:gs pos="4000">
                <a:schemeClr val="bg1"/>
              </a:gs>
              <a:gs pos="50000">
                <a:schemeClr val="bg1">
                  <a:lumMod val="85000"/>
                </a:schemeClr>
              </a:gs>
              <a:gs pos="96000">
                <a:schemeClr val="accent5">
                  <a:lumMod val="60000"/>
                  <a:lumOff val="40000"/>
                </a:schemeClr>
              </a:gs>
              <a:gs pos="82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 w="9525" cap="flat" cmpd="sng" algn="ctr">
            <a:solidFill>
              <a:schemeClr val="bg1"/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i="1" dirty="0"/>
              <a:t>                 Еще открытые муниципальные информационные ресурсы:</a:t>
            </a: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xmlns="" id="{7644F73F-948B-4087-8F44-EAE96D0599EC}"/>
              </a:ext>
            </a:extLst>
          </p:cNvPr>
          <p:cNvSpPr txBox="1">
            <a:spLocks/>
          </p:cNvSpPr>
          <p:nvPr/>
        </p:nvSpPr>
        <p:spPr>
          <a:xfrm>
            <a:off x="117402" y="60544"/>
            <a:ext cx="8870125" cy="1053734"/>
          </a:xfrm>
          <a:prstGeom prst="rect">
            <a:avLst/>
          </a:prstGeom>
          <a:gradFill rotWithShape="1">
            <a:gsLst>
              <a:gs pos="4000">
                <a:schemeClr val="bg1"/>
              </a:gs>
              <a:gs pos="50000">
                <a:schemeClr val="bg1">
                  <a:lumMod val="85000"/>
                </a:schemeClr>
              </a:gs>
              <a:gs pos="96000">
                <a:schemeClr val="accent5">
                  <a:lumMod val="60000"/>
                  <a:lumOff val="40000"/>
                </a:schemeClr>
              </a:gs>
              <a:gs pos="82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 w="9525" cap="flat" cmpd="sng" algn="ctr">
            <a:solidFill>
              <a:schemeClr val="bg1"/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i="1" dirty="0">
                <a:solidFill>
                  <a:schemeClr val="tx1"/>
                </a:solidFill>
              </a:rPr>
              <a:t>Хотите больше узнать о принятом Решении или другую информацию по бюджету?  </a:t>
            </a:r>
          </a:p>
          <a:p>
            <a:r>
              <a:rPr lang="ru-RU" sz="1600" i="1" dirty="0">
                <a:solidFill>
                  <a:schemeClr val="tx1"/>
                </a:solidFill>
              </a:rPr>
              <a:t>Её можно найти на официальном сайте администрации на странице Управления финансов в соответствующем периоде информации о бюджете</a:t>
            </a:r>
            <a:r>
              <a:rPr lang="en-US" sz="1600" i="1" dirty="0">
                <a:solidFill>
                  <a:srgbClr val="0000FF"/>
                </a:solidFill>
              </a:rPr>
              <a:t> </a:t>
            </a:r>
          </a:p>
          <a:p>
            <a:r>
              <a:rPr lang="en-US" sz="1600" dirty="0">
                <a:hlinkClick r:id="rId9"/>
              </a:rPr>
              <a:t>https://dknnov.nubex.ru/4796/4921/5022/503</a:t>
            </a:r>
            <a:r>
              <a:rPr lang="ru-RU" sz="1600" dirty="0">
                <a:hlinkClick r:id="rId9"/>
              </a:rPr>
              <a:t>6/</a:t>
            </a:r>
            <a:endParaRPr lang="ru-RU" sz="1600" b="1" i="1" dirty="0">
              <a:solidFill>
                <a:srgbClr val="0000FF"/>
              </a:solidFill>
            </a:endParaRPr>
          </a:p>
        </p:txBody>
      </p:sp>
      <p:pic>
        <p:nvPicPr>
          <p:cNvPr id="19" name="Рисунок 18" descr="7.Dom_sovetov.jpg - [01.07.2011 14:02:38]">
            <a:extLst>
              <a:ext uri="{FF2B5EF4-FFF2-40B4-BE49-F238E27FC236}">
                <a16:creationId xmlns:a16="http://schemas.microsoft.com/office/drawing/2014/main" xmlns="" id="{013C0401-A842-468D-93BE-D0B3EB18D6B4}"/>
              </a:ext>
            </a:extLst>
          </p:cNvPr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052564" y="4250109"/>
            <a:ext cx="2891640" cy="194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 descr="KANBAN.Ru. Крупнейший каталог блогов, новостных лент и RSS.">
            <a:extLst>
              <a:ext uri="{FF2B5EF4-FFF2-40B4-BE49-F238E27FC236}">
                <a16:creationId xmlns:a16="http://schemas.microsoft.com/office/drawing/2014/main" xmlns="" id="{0394B6F4-F62F-4BAD-A41A-E6AEA02D1FF2}"/>
              </a:ext>
            </a:extLst>
          </p:cNvPr>
          <p:cNvPicPr/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0909" y="891979"/>
            <a:ext cx="1008112" cy="64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Овал 17">
            <a:extLst>
              <a:ext uri="{FF2B5EF4-FFF2-40B4-BE49-F238E27FC236}">
                <a16:creationId xmlns:a16="http://schemas.microsoft.com/office/drawing/2014/main" xmlns="" id="{CC1E5BA1-9960-4F4F-BA3D-442CC1C96A69}"/>
              </a:ext>
            </a:extLst>
          </p:cNvPr>
          <p:cNvSpPr/>
          <p:nvPr/>
        </p:nvSpPr>
        <p:spPr>
          <a:xfrm>
            <a:off x="8245971" y="6152845"/>
            <a:ext cx="864096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9FD51CF-CCD7-475D-89C5-B14BFD31732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508104" y="1554395"/>
            <a:ext cx="3278138" cy="2622510"/>
          </a:xfrm>
          <a:prstGeom prst="rect">
            <a:avLst/>
          </a:prstGeom>
        </p:spPr>
      </p:pic>
      <p:sp>
        <p:nvSpPr>
          <p:cNvPr id="21" name="Скругленный прямоугольник 7">
            <a:extLst>
              <a:ext uri="{FF2B5EF4-FFF2-40B4-BE49-F238E27FC236}">
                <a16:creationId xmlns:a16="http://schemas.microsoft.com/office/drawing/2014/main" xmlns="" id="{E2FD59F5-13C2-4A7A-9605-A4BA0E7925F7}"/>
              </a:ext>
            </a:extLst>
          </p:cNvPr>
          <p:cNvSpPr/>
          <p:nvPr/>
        </p:nvSpPr>
        <p:spPr>
          <a:xfrm>
            <a:off x="4470735" y="3712514"/>
            <a:ext cx="3917690" cy="840487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Адреса электронной почты: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1400" b="1" i="1" dirty="0">
                <a:solidFill>
                  <a:schemeClr val="tx1"/>
                </a:solidFill>
                <a:hlinkClick r:id="rId17"/>
              </a:rPr>
              <a:t>official@adm.dkn.nnov.ru</a:t>
            </a:r>
            <a:r>
              <a:rPr lang="ru-RU" sz="1400" b="1" i="1" dirty="0">
                <a:solidFill>
                  <a:schemeClr val="tx1"/>
                </a:solidFill>
              </a:rPr>
              <a:t> </a:t>
            </a:r>
            <a:r>
              <a:rPr lang="ru-RU" sz="1400" b="1" dirty="0">
                <a:solidFill>
                  <a:schemeClr val="tx1"/>
                </a:solidFill>
              </a:rPr>
              <a:t>- Администрация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400" b="1" i="1" dirty="0">
                <a:solidFill>
                  <a:schemeClr val="tx1"/>
                </a:solidFill>
                <a:hlinkClick r:id="rId18"/>
              </a:rPr>
              <a:t>dkbudget@inbox.ru</a:t>
            </a:r>
            <a:r>
              <a:rPr lang="en-US" sz="1400" b="1" i="1" dirty="0">
                <a:solidFill>
                  <a:schemeClr val="tx1"/>
                </a:solidFill>
              </a:rPr>
              <a:t> – </a:t>
            </a:r>
            <a:r>
              <a:rPr lang="ru-RU" sz="1400" b="1" dirty="0">
                <a:solidFill>
                  <a:schemeClr val="tx1"/>
                </a:solidFill>
              </a:rPr>
              <a:t>Управление финансов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D2A6B6C5-C6A1-4DBE-BB89-C437123F9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235" y="3524251"/>
            <a:ext cx="455483" cy="46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29573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TM02892315[[fn=Легкий дым]]</Template>
  <TotalTime>15353</TotalTime>
  <Words>9285</Words>
  <Application>Microsoft Office PowerPoint</Application>
  <PresentationFormat>Экран (4:3)</PresentationFormat>
  <Paragraphs>2368</Paragraphs>
  <Slides>47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54" baseType="lpstr">
      <vt:lpstr>Arial Unicode MS</vt:lpstr>
      <vt:lpstr>Arial</vt:lpstr>
      <vt:lpstr>Arial Cyr</vt:lpstr>
      <vt:lpstr>Calibri</vt:lpstr>
      <vt:lpstr>Times New Roman</vt:lpstr>
      <vt:lpstr>Trebuchet MS</vt:lpstr>
      <vt:lpstr>Тема Office</vt:lpstr>
      <vt:lpstr>Презентация PowerPoint</vt:lpstr>
      <vt:lpstr>               Уважаемые Дальнеконстантиновцы!</vt:lpstr>
      <vt:lpstr>Публичные слушания по проекту отчета</vt:lpstr>
      <vt:lpstr> Бюджет – это… </vt:lpstr>
      <vt:lpstr> Бюджет…бюджет…бюджет… </vt:lpstr>
      <vt:lpstr>ДОХОДЫ БЮДЖЕТА- из чего они складываются ?</vt:lpstr>
      <vt:lpstr>Как распределяются РАСХОДЫ по основным функциям государства</vt:lpstr>
      <vt:lpstr>Презентация PowerPoint</vt:lpstr>
      <vt:lpstr>Эффективность использования бюджетных средств, отражается в уровне жизни</vt:lpstr>
      <vt:lpstr>За кем закреплено исполнение бюджета?</vt:lpstr>
      <vt:lpstr>Краткая характеристика основных направлений</vt:lpstr>
      <vt:lpstr>Какие показатели характеризуют наш район в 2021 году</vt:lpstr>
      <vt:lpstr>Какова динамика показателей социально-экономического развития района</vt:lpstr>
      <vt:lpstr>Основные параметры бюджета 2021 г. </vt:lpstr>
      <vt:lpstr>Доходная часть бюджета 2021 г. –  1 078 500 131,02 руб.</vt:lpstr>
      <vt:lpstr>Сведения о фактических поступлениях доходов бюджета в разрезе основных видов доходов в сравнении с первоначально утвержденными и уточненными значениями с учетом внесенных изменений</vt:lpstr>
      <vt:lpstr>Налоговые и неналоговые доходы</vt:lpstr>
      <vt:lpstr>Безвозмездные поступления</vt:lpstr>
      <vt:lpstr>РАСХОДЫ БЮДЖЕТА  по разделам (подразделам) функциональной структуры</vt:lpstr>
      <vt:lpstr>Презентация PowerPoint</vt:lpstr>
      <vt:lpstr>Анализ исполнения РАСХОДОВ БЮДЖЕТА 2021 года  по разделам (подразделам) функциональной структуры         стр.1</vt:lpstr>
      <vt:lpstr>Анализ исполнения РАСХОДОВ БЮДЖЕТА 2021 года  по разделам (подразделам) функциональной структуры          стр.2</vt:lpstr>
      <vt:lpstr>Сколько средств местного бюджета  распределено в рамках программ</vt:lpstr>
      <vt:lpstr>Анализ исполнения РАСХОДОВ БЮДЖЕТА 2021 года  по программам          стр.1  (руб.)</vt:lpstr>
      <vt:lpstr>Анализ исполнения РАСХОДОВ БЮДЖЕТА 2021 года  по программам      стр.2  (руб.)</vt:lpstr>
      <vt:lpstr>Презентация PowerPoint</vt:lpstr>
      <vt:lpstr> МП «Развитие образования Дальнеконстантиновского муниципального района Нижегородской области» </vt:lpstr>
      <vt:lpstr> МП «Развитие образования Дальнеконстантиновского муниципального района Нижегородской области» </vt:lpstr>
      <vt:lpstr> МП «Развитие образования Дальнеконстантиновского муниципального района Нижегородской области» </vt:lpstr>
      <vt:lpstr>Презентация PowerPoint</vt:lpstr>
      <vt:lpstr>Презентация PowerPoint</vt:lpstr>
      <vt:lpstr> МП " Повышение качества жизни населения Дальнеконстантиновского муниципального района Нижегородской области на 2019-2024 годы"  </vt:lpstr>
      <vt:lpstr> МП " Повышение качества жизни населения Дальнеконстантиновского муниципального района Нижегородской области на 2019-2024 годы"  </vt:lpstr>
      <vt:lpstr> МП " Повышение качества жизни населения Дальнеконстантиновского муниципального района Нижегородской области на 2019-2024 годы"  </vt:lpstr>
      <vt:lpstr> МП " Повышение качества жизни населения Дальнеконстантиновского муниципального района Нижегородской области на 2019-2024 годы"  </vt:lpstr>
      <vt:lpstr>Презентация PowerPoint</vt:lpstr>
      <vt:lpstr>Презентация PowerPoint</vt:lpstr>
      <vt:lpstr>Презентация PowerPoint</vt:lpstr>
      <vt:lpstr> МП " Развитие физической культуры, спорта, молодежной политики и патриотическое воспитание граждан Дальнеконстантиновского муници-пального района" (Утверждена постановлением администрации Дальнеконстантиновского муниципального района Нижегородской области от 27.11.2019 года  №1420)  </vt:lpstr>
      <vt:lpstr>МП " Развитие физической культуры, спорта, молодежной политики и патриотическое воспитание граждан Дальнеконстантиновского муниципального района"</vt:lpstr>
      <vt:lpstr>МП " Развитие физической культуры, спорта, молодежной политики и патриотическое воспитание граждан Дальнеконстантиновского муниципального района"</vt:lpstr>
      <vt:lpstr>Непрограммные расходы 2021 года</vt:lpstr>
      <vt:lpstr>Непрограммные расходы 2021 года продолжение</vt:lpstr>
      <vt:lpstr> Результат исполнения бюджета 2021 г.  </vt:lpstr>
      <vt:lpstr>Муниципальный долг Дальнеконстантиновского муниципального района 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такое «Бюджет для граждан»</dc:title>
  <dc:creator>andrey</dc:creator>
  <cp:lastModifiedBy>Фирова Ирина</cp:lastModifiedBy>
  <cp:revision>1318</cp:revision>
  <cp:lastPrinted>2022-04-21T11:27:20Z</cp:lastPrinted>
  <dcterms:created xsi:type="dcterms:W3CDTF">2014-12-11T17:53:07Z</dcterms:created>
  <dcterms:modified xsi:type="dcterms:W3CDTF">2022-04-26T12:07:57Z</dcterms:modified>
</cp:coreProperties>
</file>